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5" r:id="rId2"/>
    <p:sldId id="276" r:id="rId3"/>
    <p:sldId id="259" r:id="rId4"/>
    <p:sldId id="277" r:id="rId5"/>
    <p:sldId id="278" r:id="rId6"/>
    <p:sldId id="283" r:id="rId7"/>
    <p:sldId id="284" r:id="rId8"/>
    <p:sldId id="285" r:id="rId9"/>
    <p:sldId id="286" r:id="rId10"/>
    <p:sldId id="287" r:id="rId11"/>
    <p:sldId id="288" r:id="rId12"/>
    <p:sldId id="289" r:id="rId13"/>
    <p:sldId id="290" r:id="rId14"/>
    <p:sldId id="291" r:id="rId15"/>
    <p:sldId id="279" r:id="rId16"/>
    <p:sldId id="281" r:id="rId17"/>
    <p:sldId id="282" r:id="rId18"/>
    <p:sldId id="260" r:id="rId19"/>
    <p:sldId id="292" r:id="rId20"/>
    <p:sldId id="293" r:id="rId21"/>
    <p:sldId id="261" r:id="rId22"/>
    <p:sldId id="295" r:id="rId23"/>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66FF"/>
    <a:srgbClr val="101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3" autoAdjust="0"/>
  </p:normalViewPr>
  <p:slideViewPr>
    <p:cSldViewPr>
      <p:cViewPr varScale="1">
        <p:scale>
          <a:sx n="70" d="100"/>
          <a:sy n="70" d="100"/>
        </p:scale>
        <p:origin x="77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104141066945522E-2"/>
          <c:y val="8.993431501012384E-3"/>
          <c:w val="0.90623495546037769"/>
          <c:h val="0.96970186659216573"/>
        </c:manualLayout>
      </c:layout>
      <c:barChart>
        <c:barDir val="col"/>
        <c:grouping val="clustered"/>
        <c:varyColors val="0"/>
        <c:ser>
          <c:idx val="0"/>
          <c:order val="0"/>
          <c:tx>
            <c:strRef>
              <c:f>Sheet1!$B$1</c:f>
              <c:strCache>
                <c:ptCount val="1"/>
                <c:pt idx="0">
                  <c:v>Series 1</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Sheet1!$A$2:$A$4</c:f>
              <c:strCache>
                <c:ptCount val="3"/>
                <c:pt idx="0">
                  <c:v>K-Means</c:v>
                </c:pt>
                <c:pt idx="1">
                  <c:v>Hierarchical</c:v>
                </c:pt>
                <c:pt idx="2">
                  <c:v>DBSCAN</c:v>
                </c:pt>
              </c:strCache>
            </c:strRef>
          </c:cat>
          <c:val>
            <c:numRef>
              <c:f>Sheet1!$B$2:$B$4</c:f>
              <c:numCache>
                <c:formatCode>General</c:formatCode>
                <c:ptCount val="3"/>
                <c:pt idx="0">
                  <c:v>0.79530000000000001</c:v>
                </c:pt>
                <c:pt idx="1">
                  <c:v>0.79530000000000001</c:v>
                </c:pt>
                <c:pt idx="2">
                  <c:v>-0.59750000000000003</c:v>
                </c:pt>
              </c:numCache>
            </c:numRef>
          </c:val>
          <c:extLst>
            <c:ext xmlns:c16="http://schemas.microsoft.com/office/drawing/2014/chart" uri="{C3380CC4-5D6E-409C-BE32-E72D297353CC}">
              <c16:uniqueId val="{00000000-2D5C-439F-A8E9-41B8AD9B4522}"/>
            </c:ext>
          </c:extLst>
        </c:ser>
        <c:dLbls>
          <c:showLegendKey val="0"/>
          <c:showVal val="0"/>
          <c:showCatName val="0"/>
          <c:showSerName val="0"/>
          <c:showPercent val="0"/>
          <c:showBubbleSize val="0"/>
        </c:dLbls>
        <c:gapWidth val="100"/>
        <c:overlap val="-24"/>
        <c:axId val="75809312"/>
        <c:axId val="75812192"/>
      </c:barChart>
      <c:catAx>
        <c:axId val="7580931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5812192"/>
        <c:crosses val="autoZero"/>
        <c:auto val="1"/>
        <c:lblAlgn val="ctr"/>
        <c:lblOffset val="100"/>
        <c:noMultiLvlLbl val="0"/>
      </c:catAx>
      <c:valAx>
        <c:axId val="7581219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5809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8:26:30.289"/>
    </inkml:context>
    <inkml:brush xml:id="br0">
      <inkml:brushProperty name="width" value="0.05" units="cm"/>
      <inkml:brushProperty name="height" value="0.05" units="cm"/>
      <inkml:brushProperty name="color" value="#004F8B"/>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409D3-BA83-4665-BFAC-9B77553669C3}" type="datetimeFigureOut">
              <a:rPr lang="en-US" smtClean="0"/>
              <a:t>12/29/2024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2D5F0-F0BD-4F48-BDC3-E088E07F8852}" type="slidenum">
              <a:rPr lang="en-US" smtClean="0"/>
              <a:t>‹#›</a:t>
            </a:fld>
            <a:endParaRPr lang="en-US"/>
          </a:p>
        </p:txBody>
      </p:sp>
    </p:spTree>
    <p:extLst>
      <p:ext uri="{BB962C8B-B14F-4D97-AF65-F5344CB8AC3E}">
        <p14:creationId xmlns:p14="http://schemas.microsoft.com/office/powerpoint/2010/main" val="408757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95EEC-8958-7DC6-5978-655C8278C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63938-561D-5921-4DC5-A345BC194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9D17D6-F96C-F9B0-A0B3-051D716CB9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24F27F-B28A-7F7C-FD91-5054554EC4D4}"/>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02106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3F949-2177-E881-26D3-338D8C263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CCE10-BA51-8A48-7D24-AE9509075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194D1-083F-BA76-E6A6-67DF388334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79870C-2F96-6485-53C2-8A028BFD4F50}"/>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07750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7EDE9"/>
          </a:solidFill>
          <a:ln/>
        </p:spPr>
      </p:sp>
      <p:sp>
        <p:nvSpPr>
          <p:cNvPr id="3" name="Shape 1"/>
          <p:cNvSpPr/>
          <p:nvPr/>
        </p:nvSpPr>
        <p:spPr>
          <a:xfrm>
            <a:off x="0" y="0"/>
            <a:ext cx="18288000" cy="102870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088142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7EDE9"/>
          </a:solidFill>
          <a:ln/>
        </p:spPr>
      </p:sp>
      <p:sp>
        <p:nvSpPr>
          <p:cNvPr id="3" name="Shape 1"/>
          <p:cNvSpPr/>
          <p:nvPr/>
        </p:nvSpPr>
        <p:spPr>
          <a:xfrm>
            <a:off x="0" y="0"/>
            <a:ext cx="18288000" cy="102870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144474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7EDE9"/>
          </a:solidFill>
          <a:ln/>
        </p:spPr>
      </p:sp>
      <p:sp>
        <p:nvSpPr>
          <p:cNvPr id="3" name="Shape 1"/>
          <p:cNvSpPr/>
          <p:nvPr/>
        </p:nvSpPr>
        <p:spPr>
          <a:xfrm>
            <a:off x="0" y="0"/>
            <a:ext cx="18288000" cy="102870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38765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hemeOverride" Target="../theme/themeOverride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svgsilh.com/image/1293392.html"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hemeOverride" Target="../theme/themeOverride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0" y="7741110"/>
            <a:ext cx="11842469" cy="2545889"/>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4423" y="5025412"/>
            <a:ext cx="7886287" cy="1940312"/>
            <a:chOff x="0" y="-28575"/>
            <a:chExt cx="1108622" cy="183378"/>
          </a:xfrm>
        </p:grpSpPr>
        <p:sp>
          <p:nvSpPr>
            <p:cNvPr id="17" name="Freeform 17"/>
            <p:cNvSpPr/>
            <p:nvPr/>
          </p:nvSpPr>
          <p:spPr>
            <a:xfrm>
              <a:off x="8703" y="-24159"/>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0345E4"/>
            </a:solidFill>
          </p:spPr>
          <p:txBody>
            <a:bodyPr/>
            <a:lstStyle/>
            <a:p>
              <a:endParaRPr lang="en-US" dirty="0"/>
            </a:p>
          </p:txBody>
        </p:sp>
        <p:sp>
          <p:nvSpPr>
            <p:cNvPr id="18" name="TextBox 18"/>
            <p:cNvSpPr txBox="1"/>
            <p:nvPr/>
          </p:nvSpPr>
          <p:spPr>
            <a:xfrm>
              <a:off x="0" y="-28575"/>
              <a:ext cx="1099919" cy="183378"/>
            </a:xfrm>
            <a:prstGeom prst="rect">
              <a:avLst/>
            </a:prstGeom>
          </p:spPr>
          <p:txBody>
            <a:bodyPr lIns="50800" tIns="50800" rIns="50800" bIns="50800" rtlCol="0" anchor="ctr"/>
            <a:lstStyle/>
            <a:p>
              <a:pPr algn="ctr">
                <a:lnSpc>
                  <a:spcPts val="2659"/>
                </a:lnSpc>
              </a:pPr>
              <a:r>
                <a:rPr lang="en-US" dirty="0">
                  <a:solidFill>
                    <a:schemeClr val="bg1"/>
                  </a:solidFill>
                  <a:latin typeface="Poppins"/>
                  <a:ea typeface="Poppins"/>
                  <a:cs typeface="Poppins"/>
                  <a:sym typeface="Poppins"/>
                </a:rPr>
                <a:t>An in-depth exploration of clustering methodologies and their implications for socioeconomic growth in global development projects, featuring case studies and current trends</a:t>
              </a:r>
            </a:p>
            <a:p>
              <a:pPr algn="ctr">
                <a:lnSpc>
                  <a:spcPts val="2659"/>
                </a:lnSpc>
              </a:pPr>
              <a:endParaRPr lang="en-US" sz="1899" dirty="0">
                <a:solidFill>
                  <a:schemeClr val="bg1"/>
                </a:solidFill>
                <a:latin typeface="Garet"/>
                <a:ea typeface="Garet"/>
                <a:cs typeface="Times New Roman" panose="02020603050405020304" pitchFamily="18" charset="0"/>
                <a:sym typeface="Garet"/>
              </a:endParaRPr>
            </a:p>
          </p:txBody>
        </p:sp>
      </p:grpSp>
      <p:sp>
        <p:nvSpPr>
          <p:cNvPr id="24" name="TextBox 24"/>
          <p:cNvSpPr txBox="1"/>
          <p:nvPr/>
        </p:nvSpPr>
        <p:spPr>
          <a:xfrm>
            <a:off x="2293629" y="8159226"/>
            <a:ext cx="5102540" cy="389255"/>
          </a:xfrm>
          <a:prstGeom prst="rect">
            <a:avLst/>
          </a:prstGeom>
        </p:spPr>
        <p:txBody>
          <a:bodyPr lIns="0" tIns="0" rIns="0" bIns="0" rtlCol="0" anchor="t">
            <a:spAutoFit/>
          </a:bodyPr>
          <a:lstStyle/>
          <a:p>
            <a:pPr algn="l">
              <a:lnSpc>
                <a:spcPts val="3220"/>
              </a:lnSpc>
            </a:pPr>
            <a:endParaRPr lang="en-US" sz="2300" dirty="0">
              <a:solidFill>
                <a:srgbClr val="000000"/>
              </a:solidFill>
              <a:latin typeface="Garet"/>
              <a:ea typeface="Garet"/>
              <a:cs typeface="Garet"/>
              <a:sym typeface="Garet"/>
            </a:endParaRPr>
          </a:p>
        </p:txBody>
      </p:sp>
      <p:sp>
        <p:nvSpPr>
          <p:cNvPr id="26" name="TextBox 26"/>
          <p:cNvSpPr txBox="1"/>
          <p:nvPr/>
        </p:nvSpPr>
        <p:spPr>
          <a:xfrm>
            <a:off x="1624423" y="2355015"/>
            <a:ext cx="8795646" cy="2358210"/>
          </a:xfrm>
          <a:prstGeom prst="rect">
            <a:avLst/>
          </a:prstGeom>
          <a:effectLst>
            <a:outerShdw blurRad="50800" dist="38100" dir="2700000" algn="tl" rotWithShape="0">
              <a:prstClr val="black">
                <a:alpha val="40000"/>
              </a:prstClr>
            </a:outerShdw>
          </a:effectLst>
          <a:scene3d>
            <a:camera prst="perspectiveFront"/>
            <a:lightRig rig="threePt" dir="t"/>
          </a:scene3d>
        </p:spPr>
        <p:txBody>
          <a:bodyPr lIns="0" tIns="0" rIns="0" bIns="0" rtlCol="0" anchor="t">
            <a:spAutoFit/>
          </a:bodyPr>
          <a:lstStyle/>
          <a:p>
            <a:pPr algn="l">
              <a:lnSpc>
                <a:spcPts val="9072"/>
              </a:lnSpc>
            </a:pPr>
            <a:r>
              <a:rPr lang="en-US" sz="6600" b="1" dirty="0">
                <a:ln w="0"/>
                <a:solidFill>
                  <a:schemeClr val="tx2">
                    <a:lumMod val="75000"/>
                  </a:schemeClr>
                </a:solidFill>
                <a:latin typeface="Bahnschrift" panose="020B0502040204020203" pitchFamily="34" charset="0"/>
                <a:ea typeface="Barlow Bold" pitchFamily="34" charset="-122"/>
                <a:sym typeface="Poppins Semi-Bold"/>
              </a:rPr>
              <a:t>Clustering</a:t>
            </a:r>
            <a:r>
              <a:rPr lang="en-US" sz="8800" b="1" dirty="0">
                <a:ln w="0"/>
                <a:solidFill>
                  <a:schemeClr val="tx2">
                    <a:lumMod val="75000"/>
                  </a:schemeClr>
                </a:solidFill>
                <a:latin typeface="Bahnschrift" panose="020B0502040204020203" pitchFamily="34" charset="0"/>
                <a:ea typeface="Poppins Semi-Bold"/>
                <a:cs typeface="Poppins Semi-Bold"/>
                <a:sym typeface="Poppins Semi-Bold"/>
              </a:rPr>
              <a:t> </a:t>
            </a:r>
            <a:r>
              <a:rPr lang="en-US" sz="6600" b="1" dirty="0">
                <a:ln w="0"/>
                <a:solidFill>
                  <a:schemeClr val="tx2">
                    <a:lumMod val="75000"/>
                  </a:schemeClr>
                </a:solidFill>
                <a:latin typeface="Bahnschrift" panose="020B0502040204020203" pitchFamily="34" charset="0"/>
                <a:ea typeface="Barlow Bold" pitchFamily="34" charset="-122"/>
                <a:sym typeface="Poppins Semi-Bold"/>
              </a:rPr>
              <a:t>Analysis</a:t>
            </a:r>
            <a:r>
              <a:rPr lang="en-US" sz="8800" b="1" dirty="0">
                <a:ln w="0"/>
                <a:solidFill>
                  <a:schemeClr val="tx2">
                    <a:lumMod val="75000"/>
                  </a:schemeClr>
                </a:solidFill>
                <a:latin typeface="Bahnschrift" panose="020B0502040204020203" pitchFamily="34" charset="0"/>
                <a:ea typeface="Poppins Semi-Bold"/>
                <a:cs typeface="Poppins Semi-Bold"/>
                <a:sym typeface="Poppins Semi-Bold"/>
              </a:rPr>
              <a:t> </a:t>
            </a:r>
            <a:r>
              <a:rPr lang="en-US" sz="6600" b="1" dirty="0">
                <a:ln w="0"/>
                <a:solidFill>
                  <a:schemeClr val="tx2">
                    <a:lumMod val="75000"/>
                  </a:schemeClr>
                </a:solidFill>
                <a:latin typeface="Bahnschrift" panose="020B0502040204020203" pitchFamily="34" charset="0"/>
                <a:ea typeface="Barlow Bold" pitchFamily="34" charset="-122"/>
                <a:sym typeface="Poppins Semi-Bold"/>
              </a:rPr>
              <a:t>in</a:t>
            </a:r>
            <a:r>
              <a:rPr lang="en-US" sz="8800" b="1" dirty="0">
                <a:ln w="0"/>
                <a:solidFill>
                  <a:schemeClr val="tx2">
                    <a:lumMod val="75000"/>
                  </a:schemeClr>
                </a:solidFill>
                <a:latin typeface="Bahnschrift" panose="020B0502040204020203" pitchFamily="34" charset="0"/>
                <a:ea typeface="Poppins Semi-Bold"/>
                <a:cs typeface="Poppins Semi-Bold"/>
                <a:sym typeface="Poppins Semi-Bold"/>
              </a:rPr>
              <a:t> </a:t>
            </a:r>
            <a:r>
              <a:rPr lang="en-US" sz="6600" b="1" dirty="0">
                <a:ln w="0"/>
                <a:solidFill>
                  <a:schemeClr val="tx2">
                    <a:lumMod val="75000"/>
                  </a:schemeClr>
                </a:solidFill>
                <a:latin typeface="Bahnschrift" panose="020B0502040204020203" pitchFamily="34" charset="0"/>
                <a:ea typeface="Barlow Bold" pitchFamily="34" charset="-122"/>
                <a:sym typeface="Poppins Semi-Bold"/>
              </a:rPr>
              <a:t>Global</a:t>
            </a:r>
            <a:r>
              <a:rPr lang="en-US" sz="8800" b="1" dirty="0">
                <a:ln w="0"/>
                <a:solidFill>
                  <a:schemeClr val="tx2">
                    <a:lumMod val="75000"/>
                  </a:schemeClr>
                </a:solidFill>
                <a:latin typeface="Bahnschrift" panose="020B0502040204020203" pitchFamily="34" charset="0"/>
                <a:ea typeface="Poppins Semi-Bold"/>
                <a:cs typeface="Poppins Semi-Bold"/>
                <a:sym typeface="Poppins Semi-Bold"/>
              </a:rPr>
              <a:t> </a:t>
            </a:r>
            <a:r>
              <a:rPr lang="en-US" sz="6600" b="1" dirty="0">
                <a:ln w="0"/>
                <a:solidFill>
                  <a:schemeClr val="tx2">
                    <a:lumMod val="75000"/>
                  </a:schemeClr>
                </a:solidFill>
                <a:latin typeface="Bahnschrift" panose="020B0502040204020203" pitchFamily="34" charset="0"/>
                <a:ea typeface="Barlow Bold" pitchFamily="34" charset="-122"/>
                <a:sym typeface="Poppins Semi-Bold"/>
              </a:rPr>
              <a:t>Development</a:t>
            </a:r>
          </a:p>
        </p:txBody>
      </p:sp>
      <p:pic>
        <p:nvPicPr>
          <p:cNvPr id="4" name="Image 0" descr="preencoded.png">
            <a:extLst>
              <a:ext uri="{FF2B5EF4-FFF2-40B4-BE49-F238E27FC236}">
                <a16:creationId xmlns:a16="http://schemas.microsoft.com/office/drawing/2014/main" id="{BC85193F-CC50-C74D-ACA7-4A2C5D3B3B80}"/>
              </a:ext>
            </a:extLst>
          </p:cNvPr>
          <p:cNvPicPr>
            <a:picLocks noChangeAspect="1"/>
          </p:cNvPicPr>
          <p:nvPr/>
        </p:nvPicPr>
        <p:blipFill>
          <a:blip r:embed="rId2"/>
          <a:stretch>
            <a:fillRect/>
          </a:stretch>
        </p:blipFill>
        <p:spPr>
          <a:xfrm>
            <a:off x="11842469" y="-1"/>
            <a:ext cx="6445531" cy="102869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6F5A4-37E5-1CB3-9B11-037BEF67E199}"/>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F1B04391-3431-8FFE-B0F8-389E3E425244}"/>
              </a:ext>
            </a:extLst>
          </p:cNvPr>
          <p:cNvSpPr txBox="1"/>
          <p:nvPr/>
        </p:nvSpPr>
        <p:spPr>
          <a:xfrm>
            <a:off x="939577" y="826689"/>
            <a:ext cx="8229600" cy="658835"/>
          </a:xfrm>
          <a:prstGeom prst="rect">
            <a:avLst/>
          </a:prstGeom>
        </p:spPr>
        <p:txBody>
          <a:bodyPr wrap="square" lIns="0" tIns="0" rIns="0" bIns="0" rtlCol="0" anchor="t">
            <a:spAutoFit/>
          </a:bodyPr>
          <a:lstStyle/>
          <a:p>
            <a:pPr>
              <a:lnSpc>
                <a:spcPts val="5615"/>
              </a:lnSpc>
            </a:pPr>
            <a:r>
              <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rPr>
              <a:t>Skewness Of Data</a:t>
            </a:r>
          </a:p>
        </p:txBody>
      </p:sp>
      <p:cxnSp>
        <p:nvCxnSpPr>
          <p:cNvPr id="36" name="Straight Connector 35">
            <a:extLst>
              <a:ext uri="{FF2B5EF4-FFF2-40B4-BE49-F238E27FC236}">
                <a16:creationId xmlns:a16="http://schemas.microsoft.com/office/drawing/2014/main" id="{9732FD2C-21E4-EAD4-8B2D-336D408BC0F0}"/>
              </a:ext>
            </a:extLst>
          </p:cNvPr>
          <p:cNvCxnSpPr>
            <a:cxnSpLocks/>
          </p:cNvCxnSpPr>
          <p:nvPr/>
        </p:nvCxnSpPr>
        <p:spPr>
          <a:xfrm>
            <a:off x="1066335" y="1562100"/>
            <a:ext cx="3429465"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grpSp>
        <p:nvGrpSpPr>
          <p:cNvPr id="47" name="Group 17">
            <a:extLst>
              <a:ext uri="{FF2B5EF4-FFF2-40B4-BE49-F238E27FC236}">
                <a16:creationId xmlns:a16="http://schemas.microsoft.com/office/drawing/2014/main" id="{D682B39A-8B22-20FD-B6BF-5D9E7BA05982}"/>
              </a:ext>
            </a:extLst>
          </p:cNvPr>
          <p:cNvGrpSpPr/>
          <p:nvPr/>
        </p:nvGrpSpPr>
        <p:grpSpPr>
          <a:xfrm>
            <a:off x="882718" y="2310086"/>
            <a:ext cx="647470" cy="573617"/>
            <a:chOff x="0" y="0"/>
            <a:chExt cx="812800" cy="812800"/>
          </a:xfrm>
        </p:grpSpPr>
        <p:sp>
          <p:nvSpPr>
            <p:cNvPr id="69" name="Freeform 18">
              <a:extLst>
                <a:ext uri="{FF2B5EF4-FFF2-40B4-BE49-F238E27FC236}">
                  <a16:creationId xmlns:a16="http://schemas.microsoft.com/office/drawing/2014/main" id="{13DE176F-B02E-D19E-9329-AFC35081BBF5}"/>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70" name="TextBox 19">
              <a:extLst>
                <a:ext uri="{FF2B5EF4-FFF2-40B4-BE49-F238E27FC236}">
                  <a16:creationId xmlns:a16="http://schemas.microsoft.com/office/drawing/2014/main" id="{FC2A2E94-BABF-1D93-3041-9830DC0A37C4}"/>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01</a:t>
              </a:r>
            </a:p>
          </p:txBody>
        </p:sp>
      </p:grpSp>
      <p:grpSp>
        <p:nvGrpSpPr>
          <p:cNvPr id="48" name="Group 20">
            <a:extLst>
              <a:ext uri="{FF2B5EF4-FFF2-40B4-BE49-F238E27FC236}">
                <a16:creationId xmlns:a16="http://schemas.microsoft.com/office/drawing/2014/main" id="{E1403DF3-657C-A31C-32C6-125DCD5870C6}"/>
              </a:ext>
            </a:extLst>
          </p:cNvPr>
          <p:cNvGrpSpPr/>
          <p:nvPr/>
        </p:nvGrpSpPr>
        <p:grpSpPr>
          <a:xfrm>
            <a:off x="901652" y="3823142"/>
            <a:ext cx="647470" cy="573618"/>
            <a:chOff x="0" y="0"/>
            <a:chExt cx="812800" cy="812800"/>
          </a:xfrm>
        </p:grpSpPr>
        <p:sp>
          <p:nvSpPr>
            <p:cNvPr id="67" name="Freeform 21">
              <a:extLst>
                <a:ext uri="{FF2B5EF4-FFF2-40B4-BE49-F238E27FC236}">
                  <a16:creationId xmlns:a16="http://schemas.microsoft.com/office/drawing/2014/main" id="{C31B3BDD-D179-B9B3-F40A-E70A47219FDF}"/>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68" name="TextBox 22">
              <a:extLst>
                <a:ext uri="{FF2B5EF4-FFF2-40B4-BE49-F238E27FC236}">
                  <a16:creationId xmlns:a16="http://schemas.microsoft.com/office/drawing/2014/main" id="{4E22DAB0-3B53-0C70-5ADA-9A38DEE647E3}"/>
                </a:ext>
              </a:extLst>
            </p:cNvPr>
            <p:cNvSpPr txBox="1"/>
            <p:nvPr/>
          </p:nvSpPr>
          <p:spPr>
            <a:xfrm>
              <a:off x="79982" y="0"/>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02</a:t>
              </a:r>
            </a:p>
          </p:txBody>
        </p:sp>
      </p:grpSp>
      <p:grpSp>
        <p:nvGrpSpPr>
          <p:cNvPr id="49" name="Group 23">
            <a:extLst>
              <a:ext uri="{FF2B5EF4-FFF2-40B4-BE49-F238E27FC236}">
                <a16:creationId xmlns:a16="http://schemas.microsoft.com/office/drawing/2014/main" id="{6B2169AA-B2A7-6C91-869A-803FB6152A8C}"/>
              </a:ext>
            </a:extLst>
          </p:cNvPr>
          <p:cNvGrpSpPr/>
          <p:nvPr/>
        </p:nvGrpSpPr>
        <p:grpSpPr>
          <a:xfrm>
            <a:off x="882718" y="5818337"/>
            <a:ext cx="685338" cy="573619"/>
            <a:chOff x="0" y="0"/>
            <a:chExt cx="812800" cy="812800"/>
          </a:xfrm>
        </p:grpSpPr>
        <p:sp>
          <p:nvSpPr>
            <p:cNvPr id="65" name="Freeform 24">
              <a:extLst>
                <a:ext uri="{FF2B5EF4-FFF2-40B4-BE49-F238E27FC236}">
                  <a16:creationId xmlns:a16="http://schemas.microsoft.com/office/drawing/2014/main" id="{F80C6F92-F8C4-C72A-5A62-F71C7726663B}"/>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66" name="TextBox 25">
              <a:extLst>
                <a:ext uri="{FF2B5EF4-FFF2-40B4-BE49-F238E27FC236}">
                  <a16:creationId xmlns:a16="http://schemas.microsoft.com/office/drawing/2014/main" id="{3930A895-2C90-EA73-1F16-3D553EBF4219}"/>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03</a:t>
              </a:r>
            </a:p>
          </p:txBody>
        </p:sp>
      </p:grpSp>
      <p:sp>
        <p:nvSpPr>
          <p:cNvPr id="64" name="TextBox 28">
            <a:extLst>
              <a:ext uri="{FF2B5EF4-FFF2-40B4-BE49-F238E27FC236}">
                <a16:creationId xmlns:a16="http://schemas.microsoft.com/office/drawing/2014/main" id="{858EC5EB-070A-719B-D26E-2C3A48E2EBF9}"/>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2" name="TextBox 31">
            <a:extLst>
              <a:ext uri="{FF2B5EF4-FFF2-40B4-BE49-F238E27FC236}">
                <a16:creationId xmlns:a16="http://schemas.microsoft.com/office/drawing/2014/main" id="{161C49C8-E80F-74F9-249F-26D12024E6F5}"/>
              </a:ext>
            </a:extLst>
          </p:cNvPr>
          <p:cNvSpPr txBox="1"/>
          <p:nvPr/>
        </p:nvSpPr>
        <p:spPr>
          <a:xfrm>
            <a:off x="1066335" y="7044096"/>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A6DB062A-5C44-724D-C916-466460981427}"/>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71" name="TextBox 70">
            <a:extLst>
              <a:ext uri="{FF2B5EF4-FFF2-40B4-BE49-F238E27FC236}">
                <a16:creationId xmlns:a16="http://schemas.microsoft.com/office/drawing/2014/main" id="{C80AF719-4B56-8EEB-7822-62DDC1CF0507}"/>
              </a:ext>
            </a:extLst>
          </p:cNvPr>
          <p:cNvSpPr txBox="1"/>
          <p:nvPr/>
        </p:nvSpPr>
        <p:spPr>
          <a:xfrm>
            <a:off x="8686800" y="4689987"/>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F8B41161-0032-FC9E-2EFD-A9FBCBADC52D}"/>
              </a:ext>
            </a:extLst>
          </p:cNvPr>
          <p:cNvSpPr txBox="1"/>
          <p:nvPr/>
        </p:nvSpPr>
        <p:spPr>
          <a:xfrm>
            <a:off x="1671593" y="2318290"/>
            <a:ext cx="9144000" cy="5459956"/>
          </a:xfrm>
          <a:prstGeom prst="rect">
            <a:avLst/>
          </a:prstGeom>
          <a:noFill/>
        </p:spPr>
        <p:txBody>
          <a:bodyPr wrap="square">
            <a:spAutoFit/>
          </a:bodyPr>
          <a:lstStyle/>
          <a:p>
            <a:pPr algn="l"/>
            <a:r>
              <a:rPr lang="en-US" sz="3200" b="0" i="0" dirty="0">
                <a:effectLst/>
                <a:latin typeface="Times New Roman" panose="02020603050405020304" pitchFamily="18" charset="0"/>
                <a:cs typeface="Times New Roman" panose="02020603050405020304" pitchFamily="18" charset="0"/>
              </a:rPr>
              <a:t>Based on skewness of data ,we can replace missing values by mean(&lt;0.5) and median.</a:t>
            </a:r>
          </a:p>
          <a:p>
            <a:pPr algn="l"/>
            <a:endParaRPr lang="en-US" sz="3200" b="0" i="0" dirty="0">
              <a:effectLst/>
              <a:latin typeface="Times New Roman" panose="02020603050405020304" pitchFamily="18" charset="0"/>
              <a:cs typeface="Times New Roman" panose="02020603050405020304" pitchFamily="18" charset="0"/>
            </a:endParaRPr>
          </a:p>
          <a:p>
            <a:pPr algn="l"/>
            <a:r>
              <a:rPr lang="en-US" sz="3200" b="0" i="0" dirty="0">
                <a:effectLst/>
                <a:latin typeface="Times New Roman" panose="02020603050405020304" pitchFamily="18" charset="0"/>
                <a:cs typeface="Times New Roman" panose="02020603050405020304" pitchFamily="18" charset="0"/>
              </a:rPr>
              <a:t>Columns like </a:t>
            </a:r>
            <a:r>
              <a:rPr lang="en-US" sz="3200" b="1" i="0" dirty="0">
                <a:effectLst/>
                <a:latin typeface="Times New Roman" panose="02020603050405020304" pitchFamily="18" charset="0"/>
                <a:cs typeface="Times New Roman" panose="02020603050405020304" pitchFamily="18" charset="0"/>
              </a:rPr>
              <a:t>GDP, CO2 Emissions, and Lending Interest</a:t>
            </a:r>
            <a:r>
              <a:rPr lang="en-US" sz="3200" b="0" i="0" dirty="0">
                <a:effectLst/>
                <a:latin typeface="Times New Roman" panose="02020603050405020304" pitchFamily="18" charset="0"/>
                <a:cs typeface="Times New Roman" panose="02020603050405020304" pitchFamily="18" charset="0"/>
              </a:rPr>
              <a:t> have extremely high skewness, indicating significant outliers or uneven distributions.</a:t>
            </a:r>
          </a:p>
          <a:p>
            <a:pPr algn="l"/>
            <a:endParaRPr lang="en-US" sz="3200" b="0" i="0" dirty="0">
              <a:effectLst/>
              <a:latin typeface="Times New Roman" panose="02020603050405020304" pitchFamily="18" charset="0"/>
              <a:cs typeface="Times New Roman" panose="02020603050405020304" pitchFamily="18" charset="0"/>
            </a:endParaRPr>
          </a:p>
          <a:p>
            <a:pPr algn="l"/>
            <a:r>
              <a:rPr lang="en-US" sz="3200" b="1" i="0" dirty="0">
                <a:effectLst/>
                <a:latin typeface="Times New Roman" panose="02020603050405020304" pitchFamily="18" charset="0"/>
                <a:cs typeface="Times New Roman" panose="02020603050405020304" pitchFamily="18" charset="0"/>
              </a:rPr>
              <a:t>Life Expectancy Female and Life Expectancy Male</a:t>
            </a:r>
            <a:r>
              <a:rPr lang="en-US" sz="3200" b="0" i="0" dirty="0">
                <a:effectLst/>
                <a:latin typeface="Times New Roman" panose="02020603050405020304" pitchFamily="18" charset="0"/>
                <a:cs typeface="Times New Roman" panose="02020603050405020304" pitchFamily="18" charset="0"/>
              </a:rPr>
              <a:t> are negatively skewed but still not close enough to normal, so median imputation was used.</a:t>
            </a:r>
          </a:p>
          <a:p>
            <a:pPr>
              <a:lnSpc>
                <a:spcPct val="90000"/>
              </a:lnSpc>
            </a:pPr>
            <a:endParaRPr lang="en-IN" sz="3200" dirty="0"/>
          </a:p>
        </p:txBody>
      </p:sp>
      <p:pic>
        <p:nvPicPr>
          <p:cNvPr id="4" name="Picture 3">
            <a:extLst>
              <a:ext uri="{FF2B5EF4-FFF2-40B4-BE49-F238E27FC236}">
                <a16:creationId xmlns:a16="http://schemas.microsoft.com/office/drawing/2014/main" id="{70D19BC4-095D-B05E-5EF1-A42E52C71CD4}"/>
              </a:ext>
            </a:extLst>
          </p:cNvPr>
          <p:cNvPicPr>
            <a:picLocks noChangeAspect="1"/>
          </p:cNvPicPr>
          <p:nvPr/>
        </p:nvPicPr>
        <p:blipFill>
          <a:blip r:embed="rId2"/>
          <a:stretch>
            <a:fillRect/>
          </a:stretch>
        </p:blipFill>
        <p:spPr>
          <a:xfrm>
            <a:off x="10439400" y="723745"/>
            <a:ext cx="7525800" cy="4293096"/>
          </a:xfrm>
          <a:prstGeom prst="rect">
            <a:avLst/>
          </a:prstGeom>
        </p:spPr>
      </p:pic>
      <p:pic>
        <p:nvPicPr>
          <p:cNvPr id="17" name="Picture 16">
            <a:extLst>
              <a:ext uri="{FF2B5EF4-FFF2-40B4-BE49-F238E27FC236}">
                <a16:creationId xmlns:a16="http://schemas.microsoft.com/office/drawing/2014/main" id="{6A8E343F-383B-638A-C9EA-3CE2FCF95B8F}"/>
              </a:ext>
            </a:extLst>
          </p:cNvPr>
          <p:cNvPicPr>
            <a:picLocks noChangeAspect="1"/>
          </p:cNvPicPr>
          <p:nvPr/>
        </p:nvPicPr>
        <p:blipFill>
          <a:blip r:embed="rId3"/>
          <a:stretch>
            <a:fillRect/>
          </a:stretch>
        </p:blipFill>
        <p:spPr>
          <a:xfrm>
            <a:off x="10694696" y="5257081"/>
            <a:ext cx="7015207" cy="4293096"/>
          </a:xfrm>
          <a:prstGeom prst="rect">
            <a:avLst/>
          </a:prstGeom>
        </p:spPr>
      </p:pic>
      <p:sp>
        <p:nvSpPr>
          <p:cNvPr id="2" name="TextBox 34">
            <a:extLst>
              <a:ext uri="{FF2B5EF4-FFF2-40B4-BE49-F238E27FC236}">
                <a16:creationId xmlns:a16="http://schemas.microsoft.com/office/drawing/2014/main" id="{469D6375-3847-9E41-661C-3B9F010390F6}"/>
              </a:ext>
            </a:extLst>
          </p:cNvPr>
          <p:cNvSpPr txBox="1"/>
          <p:nvPr/>
        </p:nvSpPr>
        <p:spPr>
          <a:xfrm>
            <a:off x="16573035" y="9715500"/>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Page:8</a:t>
            </a:r>
          </a:p>
        </p:txBody>
      </p:sp>
    </p:spTree>
    <p:extLst>
      <p:ext uri="{BB962C8B-B14F-4D97-AF65-F5344CB8AC3E}">
        <p14:creationId xmlns:p14="http://schemas.microsoft.com/office/powerpoint/2010/main" val="4163765689"/>
      </p:ext>
    </p:extLst>
  </p:cSld>
  <p:clrMapOvr>
    <a:masterClrMapping/>
  </p:clrMapOvr>
  <p:transition spd="slow">
    <p:cover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5B50-BDD7-39A2-DB52-4835F70186B4}"/>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95B344C1-D269-84DA-22B2-322AB818ECFC}"/>
              </a:ext>
            </a:extLst>
          </p:cNvPr>
          <p:cNvSpPr txBox="1"/>
          <p:nvPr/>
        </p:nvSpPr>
        <p:spPr>
          <a:xfrm>
            <a:off x="990600" y="778121"/>
            <a:ext cx="10134600" cy="658835"/>
          </a:xfrm>
          <a:prstGeom prst="rect">
            <a:avLst/>
          </a:prstGeom>
        </p:spPr>
        <p:txBody>
          <a:bodyPr wrap="square" lIns="0" tIns="0" rIns="0" bIns="0" rtlCol="0" anchor="t">
            <a:spAutoFit/>
          </a:bodyPr>
          <a:lstStyle/>
          <a:p>
            <a:pPr>
              <a:lnSpc>
                <a:spcPts val="5615"/>
              </a:lnSpc>
            </a:pPr>
            <a:r>
              <a:rPr lang="en-US" sz="4000" b="1" dirty="0">
                <a:latin typeface="Times New Roman" panose="02020603050405020304" pitchFamily="18" charset="0"/>
                <a:cs typeface="Times New Roman" panose="02020603050405020304" pitchFamily="18" charset="0"/>
              </a:rPr>
              <a:t>Correlation Matrix</a:t>
            </a:r>
            <a:endPar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endParaRPr>
          </a:p>
        </p:txBody>
      </p:sp>
      <p:cxnSp>
        <p:nvCxnSpPr>
          <p:cNvPr id="36" name="Straight Connector 35">
            <a:extLst>
              <a:ext uri="{FF2B5EF4-FFF2-40B4-BE49-F238E27FC236}">
                <a16:creationId xmlns:a16="http://schemas.microsoft.com/office/drawing/2014/main" id="{4B704317-7731-64B9-A14E-14BA77C614B8}"/>
              </a:ext>
            </a:extLst>
          </p:cNvPr>
          <p:cNvCxnSpPr>
            <a:cxnSpLocks/>
          </p:cNvCxnSpPr>
          <p:nvPr/>
        </p:nvCxnSpPr>
        <p:spPr>
          <a:xfrm>
            <a:off x="1219200" y="1562100"/>
            <a:ext cx="371573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64" name="TextBox 28">
            <a:extLst>
              <a:ext uri="{FF2B5EF4-FFF2-40B4-BE49-F238E27FC236}">
                <a16:creationId xmlns:a16="http://schemas.microsoft.com/office/drawing/2014/main" id="{E83E305A-9799-825C-C39D-12BFBEDA7D2E}"/>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87553A41-EACD-EAE0-BF2B-5A1724504DE2}"/>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71" name="TextBox 70">
            <a:extLst>
              <a:ext uri="{FF2B5EF4-FFF2-40B4-BE49-F238E27FC236}">
                <a16:creationId xmlns:a16="http://schemas.microsoft.com/office/drawing/2014/main" id="{99E5D1A8-AE15-15E2-6EEE-C23592EDD8E6}"/>
              </a:ext>
            </a:extLst>
          </p:cNvPr>
          <p:cNvSpPr txBox="1"/>
          <p:nvPr/>
        </p:nvSpPr>
        <p:spPr>
          <a:xfrm>
            <a:off x="8686800" y="4689987"/>
            <a:ext cx="914400" cy="914400"/>
          </a:xfrm>
          <a:prstGeom prst="rect">
            <a:avLst/>
          </a:prstGeom>
          <a:noFill/>
        </p:spPr>
        <p:txBody>
          <a:bodyPr wrap="square" rtlCol="0">
            <a:spAutoFit/>
          </a:bodyPr>
          <a:lstStyle/>
          <a:p>
            <a:endParaRPr lang="en-US" dirty="0"/>
          </a:p>
        </p:txBody>
      </p:sp>
      <p:pic>
        <p:nvPicPr>
          <p:cNvPr id="3" name="Picture 2">
            <a:extLst>
              <a:ext uri="{FF2B5EF4-FFF2-40B4-BE49-F238E27FC236}">
                <a16:creationId xmlns:a16="http://schemas.microsoft.com/office/drawing/2014/main" id="{27CE33B2-7B82-9776-D78B-FC13057C2D94}"/>
              </a:ext>
            </a:extLst>
          </p:cNvPr>
          <p:cNvPicPr>
            <a:picLocks noChangeAspect="1"/>
          </p:cNvPicPr>
          <p:nvPr/>
        </p:nvPicPr>
        <p:blipFill>
          <a:blip r:embed="rId2">
            <a:extLst>
              <a:ext uri="{28A0092B-C50C-407E-A947-70E740481C1C}">
                <a14:useLocalDpi xmlns:a14="http://schemas.microsoft.com/office/drawing/2010/main" val="0"/>
              </a:ext>
            </a:extLst>
          </a:blip>
          <a:srcRect l="7920" t="9450" r="14848"/>
          <a:stretch/>
        </p:blipFill>
        <p:spPr>
          <a:xfrm>
            <a:off x="1084870" y="2092774"/>
            <a:ext cx="15755330" cy="7857005"/>
          </a:xfrm>
          <a:prstGeom prst="rect">
            <a:avLst/>
          </a:prstGeom>
        </p:spPr>
      </p:pic>
      <p:sp>
        <p:nvSpPr>
          <p:cNvPr id="2" name="TextBox 34">
            <a:extLst>
              <a:ext uri="{FF2B5EF4-FFF2-40B4-BE49-F238E27FC236}">
                <a16:creationId xmlns:a16="http://schemas.microsoft.com/office/drawing/2014/main" id="{8B51B7FE-4404-CEEE-E76D-80F8FD905639}"/>
              </a:ext>
            </a:extLst>
          </p:cNvPr>
          <p:cNvSpPr txBox="1"/>
          <p:nvPr/>
        </p:nvSpPr>
        <p:spPr>
          <a:xfrm>
            <a:off x="16573035" y="9737482"/>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Page:9</a:t>
            </a:r>
          </a:p>
        </p:txBody>
      </p:sp>
    </p:spTree>
    <p:extLst>
      <p:ext uri="{BB962C8B-B14F-4D97-AF65-F5344CB8AC3E}">
        <p14:creationId xmlns:p14="http://schemas.microsoft.com/office/powerpoint/2010/main" val="2102909970"/>
      </p:ext>
    </p:extLst>
  </p:cSld>
  <p:clrMapOvr>
    <a:masterClrMapping/>
  </p:clrMapOvr>
  <p:transition spd="slow">
    <p:cover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DCA7F-986E-9F1F-C60E-EC996ED394F8}"/>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FA46A6AC-A57C-AB1C-8D88-2AD1DFE10D45}"/>
              </a:ext>
            </a:extLst>
          </p:cNvPr>
          <p:cNvSpPr txBox="1"/>
          <p:nvPr/>
        </p:nvSpPr>
        <p:spPr>
          <a:xfrm>
            <a:off x="972519" y="322595"/>
            <a:ext cx="11277600" cy="615553"/>
          </a:xfrm>
          <a:prstGeom prst="rect">
            <a:avLst/>
          </a:prstGeom>
        </p:spPr>
        <p:txBody>
          <a:bodyPr wrap="square" lIns="0" tIns="0" rIns="0" bIns="0" rtlCol="0" anchor="t">
            <a:spAutoFit/>
          </a:bodyPr>
          <a:lstStyle/>
          <a:p>
            <a:pPr marL="45720" indent="0" algn="l">
              <a:buNone/>
            </a:pPr>
            <a:r>
              <a:rPr lang="en-US" sz="4000" b="1" i="0" dirty="0">
                <a:effectLst/>
                <a:latin typeface="Times New Roman" panose="02020603050405020304" pitchFamily="18" charset="0"/>
                <a:cs typeface="Times New Roman" panose="02020603050405020304" pitchFamily="18" charset="0"/>
              </a:rPr>
              <a:t>Key Observations from the Correlation Matrix:</a:t>
            </a:r>
          </a:p>
        </p:txBody>
      </p:sp>
      <p:cxnSp>
        <p:nvCxnSpPr>
          <p:cNvPr id="36" name="Straight Connector 35">
            <a:extLst>
              <a:ext uri="{FF2B5EF4-FFF2-40B4-BE49-F238E27FC236}">
                <a16:creationId xmlns:a16="http://schemas.microsoft.com/office/drawing/2014/main" id="{5DE08F02-2CFA-6014-FDD8-2CB2AA58C292}"/>
              </a:ext>
            </a:extLst>
          </p:cNvPr>
          <p:cNvCxnSpPr>
            <a:cxnSpLocks/>
          </p:cNvCxnSpPr>
          <p:nvPr/>
        </p:nvCxnSpPr>
        <p:spPr>
          <a:xfrm>
            <a:off x="1219200" y="1104900"/>
            <a:ext cx="98298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64" name="TextBox 28">
            <a:extLst>
              <a:ext uri="{FF2B5EF4-FFF2-40B4-BE49-F238E27FC236}">
                <a16:creationId xmlns:a16="http://schemas.microsoft.com/office/drawing/2014/main" id="{A3349F30-41EA-49B7-AA11-C6E1C0D524BE}"/>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8740F634-E110-4B75-3ECF-88E7F16310A2}"/>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71" name="TextBox 70">
            <a:extLst>
              <a:ext uri="{FF2B5EF4-FFF2-40B4-BE49-F238E27FC236}">
                <a16:creationId xmlns:a16="http://schemas.microsoft.com/office/drawing/2014/main" id="{BB2A18A5-AB96-038A-C2F0-CA649E06C193}"/>
              </a:ext>
            </a:extLst>
          </p:cNvPr>
          <p:cNvSpPr txBox="1"/>
          <p:nvPr/>
        </p:nvSpPr>
        <p:spPr>
          <a:xfrm>
            <a:off x="8686800" y="4689987"/>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9B0715AC-02C5-4D8B-AB4F-FA137668B746}"/>
              </a:ext>
            </a:extLst>
          </p:cNvPr>
          <p:cNvSpPr txBox="1"/>
          <p:nvPr/>
        </p:nvSpPr>
        <p:spPr>
          <a:xfrm>
            <a:off x="548455" y="1402914"/>
            <a:ext cx="9144000" cy="5262979"/>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Strong Positive Correlations:</a:t>
            </a:r>
          </a:p>
          <a:p>
            <a:pPr algn="l"/>
            <a:endParaRPr lang="en-US" sz="2400" b="1" i="0" dirty="0">
              <a:effectLst/>
              <a:latin typeface="Times New Roman" panose="02020603050405020304" pitchFamily="18" charset="0"/>
              <a:cs typeface="Times New Roman" panose="02020603050405020304" pitchFamily="18" charset="0"/>
            </a:endParaRPr>
          </a:p>
          <a:p>
            <a:pPr algn="l"/>
            <a:r>
              <a:rPr lang="en-US" sz="2400" b="1" i="0" dirty="0">
                <a:effectLst/>
                <a:latin typeface="Times New Roman" panose="02020603050405020304" pitchFamily="18" charset="0"/>
                <a:cs typeface="Times New Roman" panose="02020603050405020304" pitchFamily="18" charset="0"/>
              </a:rPr>
              <a:t>GDP and Energy Usage (0.85)</a:t>
            </a:r>
            <a:r>
              <a:rPr lang="en-US" sz="2400" b="0" i="0" dirty="0">
                <a:effectLst/>
                <a:latin typeface="Times New Roman" panose="02020603050405020304" pitchFamily="18" charset="0"/>
                <a:cs typeface="Times New Roman" panose="02020603050405020304" pitchFamily="18" charset="0"/>
              </a:rPr>
              <a:t>: </a:t>
            </a:r>
          </a:p>
          <a:p>
            <a:pPr algn="l"/>
            <a:r>
              <a:rPr lang="en-US" sz="2400" b="0" i="0" dirty="0">
                <a:effectLst/>
                <a:latin typeface="Times New Roman" panose="02020603050405020304" pitchFamily="18" charset="0"/>
                <a:cs typeface="Times New Roman" panose="02020603050405020304" pitchFamily="18" charset="0"/>
              </a:rPr>
              <a:t>Wealthier countries consume more energy due to industrialization.</a:t>
            </a:r>
          </a:p>
          <a:p>
            <a:pPr algn="l"/>
            <a:r>
              <a:rPr lang="en-US" sz="2400" b="1" i="0" dirty="0">
                <a:effectLst/>
                <a:latin typeface="Times New Roman" panose="02020603050405020304" pitchFamily="18" charset="0"/>
                <a:cs typeface="Times New Roman" panose="02020603050405020304" pitchFamily="18" charset="0"/>
              </a:rPr>
              <a:t>Tourism Inbound and Outbound (0.86)</a:t>
            </a:r>
            <a:r>
              <a:rPr lang="en-US" sz="2400" b="0" i="0" dirty="0">
                <a:effectLst/>
                <a:latin typeface="Times New Roman" panose="02020603050405020304" pitchFamily="18" charset="0"/>
                <a:cs typeface="Times New Roman" panose="02020603050405020304" pitchFamily="18" charset="0"/>
              </a:rPr>
              <a:t>: </a:t>
            </a:r>
          </a:p>
          <a:p>
            <a:pPr algn="l"/>
            <a:r>
              <a:rPr lang="en-US" sz="2400" b="0" i="0" dirty="0">
                <a:effectLst/>
                <a:latin typeface="Times New Roman" panose="02020603050405020304" pitchFamily="18" charset="0"/>
                <a:cs typeface="Times New Roman" panose="02020603050405020304" pitchFamily="18" charset="0"/>
              </a:rPr>
              <a:t>Higher inbound tourism is associated with higher outbound tourism.</a:t>
            </a:r>
          </a:p>
          <a:p>
            <a:pPr algn="l"/>
            <a:r>
              <a:rPr lang="en-US" sz="2400" b="1" i="0" dirty="0">
                <a:effectLst/>
                <a:latin typeface="Times New Roman" panose="02020603050405020304" pitchFamily="18" charset="0"/>
                <a:cs typeface="Times New Roman" panose="02020603050405020304" pitchFamily="18" charset="0"/>
              </a:rPr>
              <a:t>Population 0-14 and Birth Rate (0.94)</a:t>
            </a:r>
            <a:r>
              <a:rPr lang="en-US" sz="2400" b="0" i="0" dirty="0">
                <a:effectLst/>
                <a:latin typeface="Times New Roman" panose="02020603050405020304" pitchFamily="18" charset="0"/>
                <a:cs typeface="Times New Roman" panose="02020603050405020304" pitchFamily="18" charset="0"/>
              </a:rPr>
              <a:t>: </a:t>
            </a:r>
          </a:p>
          <a:p>
            <a:pPr algn="l"/>
            <a:r>
              <a:rPr lang="en-US" sz="2400" b="0" i="0" dirty="0">
                <a:effectLst/>
                <a:latin typeface="Times New Roman" panose="02020603050405020304" pitchFamily="18" charset="0"/>
                <a:cs typeface="Times New Roman" panose="02020603050405020304" pitchFamily="18" charset="0"/>
              </a:rPr>
              <a:t>Higher birth rates correlate with a larger proportion of the population in the 0-14 age group.</a:t>
            </a:r>
          </a:p>
          <a:p>
            <a:pPr algn="l"/>
            <a:r>
              <a:rPr lang="en-US" sz="2400" b="1" i="0" dirty="0">
                <a:effectLst/>
                <a:latin typeface="Times New Roman" panose="02020603050405020304" pitchFamily="18" charset="0"/>
                <a:cs typeface="Times New Roman" panose="02020603050405020304" pitchFamily="18" charset="0"/>
              </a:rPr>
              <a:t>Life Expectancy Female and Male (0.98)</a:t>
            </a:r>
            <a:r>
              <a:rPr lang="en-US" sz="2400" b="0" i="0" dirty="0">
                <a:effectLst/>
                <a:latin typeface="Times New Roman" panose="02020603050405020304" pitchFamily="18" charset="0"/>
                <a:cs typeface="Times New Roman" panose="02020603050405020304" pitchFamily="18" charset="0"/>
              </a:rPr>
              <a:t>: </a:t>
            </a:r>
          </a:p>
          <a:p>
            <a:pPr algn="l"/>
            <a:r>
              <a:rPr lang="en-US" sz="2400" b="0" i="0" dirty="0">
                <a:effectLst/>
                <a:latin typeface="Times New Roman" panose="02020603050405020304" pitchFamily="18" charset="0"/>
                <a:cs typeface="Times New Roman" panose="02020603050405020304" pitchFamily="18" charset="0"/>
              </a:rPr>
              <a:t>Life expectancy for both genders is highly correlated.</a:t>
            </a:r>
          </a:p>
          <a:p>
            <a:pPr algn="l"/>
            <a:r>
              <a:rPr lang="en-US" sz="2400" b="1" i="0" dirty="0">
                <a:effectLst/>
                <a:latin typeface="Times New Roman" panose="02020603050405020304" pitchFamily="18" charset="0"/>
                <a:cs typeface="Times New Roman" panose="02020603050405020304" pitchFamily="18" charset="0"/>
              </a:rPr>
              <a:t>Energy Usage and GDP (0.85)</a:t>
            </a:r>
            <a:endParaRPr lang="en-US" sz="2400" b="0" i="0" dirty="0">
              <a:effectLst/>
              <a:latin typeface="Times New Roman" panose="02020603050405020304" pitchFamily="18" charset="0"/>
              <a:cs typeface="Times New Roman" panose="02020603050405020304" pitchFamily="18" charset="0"/>
            </a:endParaRPr>
          </a:p>
          <a:p>
            <a:pPr algn="l"/>
            <a:r>
              <a:rPr lang="en-US" sz="2400" b="0" i="0" dirty="0">
                <a:effectLst/>
                <a:latin typeface="Times New Roman" panose="02020603050405020304" pitchFamily="18" charset="0"/>
                <a:cs typeface="Times New Roman" panose="02020603050405020304" pitchFamily="18" charset="0"/>
              </a:rPr>
              <a:t>Higher economic activity is linked to higher energy consumption.</a:t>
            </a:r>
          </a:p>
          <a:p>
            <a:endParaRPr lang="en-IN" sz="2400" dirty="0"/>
          </a:p>
        </p:txBody>
      </p:sp>
      <p:sp>
        <p:nvSpPr>
          <p:cNvPr id="6" name="TextBox 5">
            <a:extLst>
              <a:ext uri="{FF2B5EF4-FFF2-40B4-BE49-F238E27FC236}">
                <a16:creationId xmlns:a16="http://schemas.microsoft.com/office/drawing/2014/main" id="{18997D08-866C-7FFF-F023-B1BED37638E4}"/>
              </a:ext>
            </a:extLst>
          </p:cNvPr>
          <p:cNvSpPr txBox="1"/>
          <p:nvPr/>
        </p:nvSpPr>
        <p:spPr>
          <a:xfrm>
            <a:off x="685800" y="6413536"/>
            <a:ext cx="16002000" cy="3046988"/>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Other Notable Correlations:</a:t>
            </a:r>
          </a:p>
          <a:p>
            <a:pPr algn="l"/>
            <a:endParaRPr lang="en-US" sz="2400" b="1" i="0" dirty="0">
              <a:effectLst/>
              <a:latin typeface="Times New Roman" panose="02020603050405020304" pitchFamily="18" charset="0"/>
              <a:cs typeface="Times New Roman" panose="02020603050405020304" pitchFamily="18" charset="0"/>
            </a:endParaRPr>
          </a:p>
          <a:p>
            <a:pPr algn="l"/>
            <a:r>
              <a:rPr lang="en-US" sz="2400" b="1" i="0" dirty="0">
                <a:effectLst/>
                <a:latin typeface="Times New Roman" panose="02020603050405020304" pitchFamily="18" charset="0"/>
                <a:cs typeface="Times New Roman" panose="02020603050405020304" pitchFamily="18" charset="0"/>
              </a:rPr>
              <a:t>Health Expenditure % GDP and CO2 Emissions (0.14)</a:t>
            </a:r>
            <a:r>
              <a:rPr lang="en-US" sz="2400" b="0" i="0" dirty="0">
                <a:effectLst/>
                <a:latin typeface="Times New Roman" panose="02020603050405020304" pitchFamily="18" charset="0"/>
                <a:cs typeface="Times New Roman" panose="02020603050405020304" pitchFamily="18" charset="0"/>
              </a:rPr>
              <a:t>: Slight positive correlation, possibly due to industrialization.</a:t>
            </a:r>
          </a:p>
          <a:p>
            <a:pPr algn="l"/>
            <a:r>
              <a:rPr lang="en-US" sz="2400" b="1" i="0" dirty="0">
                <a:effectLst/>
                <a:latin typeface="Times New Roman" panose="02020603050405020304" pitchFamily="18" charset="0"/>
                <a:cs typeface="Times New Roman" panose="02020603050405020304" pitchFamily="18" charset="0"/>
              </a:rPr>
              <a:t>Mobile Phone Usage and Internet Usage (0.74)</a:t>
            </a:r>
            <a:r>
              <a:rPr lang="en-US" sz="2400" b="0" i="0" dirty="0">
                <a:effectLst/>
                <a:latin typeface="Times New Roman" panose="02020603050405020304" pitchFamily="18" charset="0"/>
                <a:cs typeface="Times New Roman" panose="02020603050405020304" pitchFamily="18" charset="0"/>
              </a:rPr>
              <a:t>: Strong positive correlation, indicating higher mobile usage with more internet access.</a:t>
            </a:r>
          </a:p>
          <a:p>
            <a:pPr algn="l"/>
            <a:r>
              <a:rPr lang="en-US" sz="2400" b="1" i="0" dirty="0">
                <a:effectLst/>
                <a:latin typeface="Times New Roman" panose="02020603050405020304" pitchFamily="18" charset="0"/>
                <a:cs typeface="Times New Roman" panose="02020603050405020304" pitchFamily="18" charset="0"/>
              </a:rPr>
              <a:t>Energy Usage and CO2 Emissions (0.91)</a:t>
            </a:r>
            <a:r>
              <a:rPr lang="en-US" sz="2400" b="0" i="0" dirty="0">
                <a:effectLst/>
                <a:latin typeface="Times New Roman" panose="02020603050405020304" pitchFamily="18" charset="0"/>
                <a:cs typeface="Times New Roman" panose="02020603050405020304" pitchFamily="18" charset="0"/>
              </a:rPr>
              <a:t>: Very strong positive correlation, as higher energy usage leads to more CO2 emissions.</a:t>
            </a:r>
          </a:p>
          <a:p>
            <a:pPr algn="l"/>
            <a:r>
              <a:rPr lang="en-US" sz="2400" b="1" i="0" dirty="0">
                <a:effectLst/>
                <a:latin typeface="Times New Roman" panose="02020603050405020304" pitchFamily="18" charset="0"/>
                <a:cs typeface="Times New Roman" panose="02020603050405020304" pitchFamily="18" charset="0"/>
              </a:rPr>
              <a:t>Life Expectancy Female and Male (0.98)</a:t>
            </a:r>
            <a:r>
              <a:rPr lang="en-US" sz="2400" b="0" i="0" dirty="0">
                <a:effectLst/>
                <a:latin typeface="Times New Roman" panose="02020603050405020304" pitchFamily="18" charset="0"/>
                <a:cs typeface="Times New Roman" panose="02020603050405020304" pitchFamily="18" charset="0"/>
              </a:rPr>
              <a:t>: Life expectancy for both genders is almost perfectly correlated.</a:t>
            </a:r>
          </a:p>
        </p:txBody>
      </p:sp>
      <p:sp>
        <p:nvSpPr>
          <p:cNvPr id="9" name="TextBox 8">
            <a:extLst>
              <a:ext uri="{FF2B5EF4-FFF2-40B4-BE49-F238E27FC236}">
                <a16:creationId xmlns:a16="http://schemas.microsoft.com/office/drawing/2014/main" id="{0F104240-1C11-5FF8-28BD-A5F61CFC4B57}"/>
              </a:ext>
            </a:extLst>
          </p:cNvPr>
          <p:cNvSpPr txBox="1"/>
          <p:nvPr/>
        </p:nvSpPr>
        <p:spPr>
          <a:xfrm>
            <a:off x="9859062" y="1424053"/>
            <a:ext cx="7696200" cy="3785652"/>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Strong Negative Correlations:</a:t>
            </a:r>
          </a:p>
          <a:p>
            <a:pPr algn="l"/>
            <a:endParaRPr lang="en-US" sz="2400" b="1" i="0" dirty="0">
              <a:effectLst/>
              <a:latin typeface="Times New Roman" panose="02020603050405020304" pitchFamily="18" charset="0"/>
              <a:cs typeface="Times New Roman" panose="02020603050405020304" pitchFamily="18" charset="0"/>
            </a:endParaRPr>
          </a:p>
          <a:p>
            <a:pPr algn="l"/>
            <a:r>
              <a:rPr lang="en-US" sz="2400" b="1" i="0" dirty="0">
                <a:effectLst/>
                <a:latin typeface="Times New Roman" panose="02020603050405020304" pitchFamily="18" charset="0"/>
                <a:cs typeface="Times New Roman" panose="02020603050405020304" pitchFamily="18" charset="0"/>
              </a:rPr>
              <a:t>Birth Rate and Life Expectancy Female (-0.86)</a:t>
            </a:r>
            <a:r>
              <a:rPr lang="en-US" sz="2400" b="0" i="0" dirty="0">
                <a:effectLst/>
                <a:latin typeface="Times New Roman" panose="02020603050405020304" pitchFamily="18" charset="0"/>
                <a:cs typeface="Times New Roman" panose="02020603050405020304" pitchFamily="18" charset="0"/>
              </a:rPr>
              <a:t>: Higher birth rates tend to lower female life expectancy.</a:t>
            </a:r>
          </a:p>
          <a:p>
            <a:pPr algn="l"/>
            <a:r>
              <a:rPr lang="en-US" sz="2400" b="1" i="0" dirty="0">
                <a:effectLst/>
                <a:latin typeface="Times New Roman" panose="02020603050405020304" pitchFamily="18" charset="0"/>
                <a:cs typeface="Times New Roman" panose="02020603050405020304" pitchFamily="18" charset="0"/>
              </a:rPr>
              <a:t>Population 0-14 and Population 15-64 (-0.90)</a:t>
            </a:r>
            <a:r>
              <a:rPr lang="en-US" sz="2400" b="0" i="0" dirty="0">
                <a:effectLst/>
                <a:latin typeface="Times New Roman" panose="02020603050405020304" pitchFamily="18" charset="0"/>
                <a:cs typeface="Times New Roman" panose="02020603050405020304" pitchFamily="18" charset="0"/>
              </a:rPr>
              <a:t>: Countries with more children (0-14) tend to have fewer working-age people.</a:t>
            </a:r>
          </a:p>
          <a:p>
            <a:pPr algn="l"/>
            <a:r>
              <a:rPr lang="en-US" sz="2400" b="1" i="0" dirty="0">
                <a:effectLst/>
                <a:latin typeface="Times New Roman" panose="02020603050405020304" pitchFamily="18" charset="0"/>
                <a:cs typeface="Times New Roman" panose="02020603050405020304" pitchFamily="18" charset="0"/>
              </a:rPr>
              <a:t>Population 0-14 and Life Expectancy Female (-0.81)</a:t>
            </a:r>
            <a:r>
              <a:rPr lang="en-US" sz="2400" b="0" i="0" dirty="0">
                <a:effectLst/>
                <a:latin typeface="Times New Roman" panose="02020603050405020304" pitchFamily="18" charset="0"/>
                <a:cs typeface="Times New Roman" panose="02020603050405020304" pitchFamily="18" charset="0"/>
              </a:rPr>
              <a:t>: Higher birth rates correlate with lower female life expectancy.</a:t>
            </a:r>
          </a:p>
        </p:txBody>
      </p:sp>
      <p:grpSp>
        <p:nvGrpSpPr>
          <p:cNvPr id="16" name="Group 17">
            <a:extLst>
              <a:ext uri="{FF2B5EF4-FFF2-40B4-BE49-F238E27FC236}">
                <a16:creationId xmlns:a16="http://schemas.microsoft.com/office/drawing/2014/main" id="{E043ADE7-CCEE-26DB-54CF-9C34BAA9DEC3}"/>
              </a:ext>
            </a:extLst>
          </p:cNvPr>
          <p:cNvGrpSpPr/>
          <p:nvPr/>
        </p:nvGrpSpPr>
        <p:grpSpPr>
          <a:xfrm>
            <a:off x="122475" y="3616059"/>
            <a:ext cx="357725" cy="418344"/>
            <a:chOff x="0" y="0"/>
            <a:chExt cx="812800" cy="812800"/>
          </a:xfrm>
        </p:grpSpPr>
        <p:sp>
          <p:nvSpPr>
            <p:cNvPr id="17" name="Freeform 18">
              <a:extLst>
                <a:ext uri="{FF2B5EF4-FFF2-40B4-BE49-F238E27FC236}">
                  <a16:creationId xmlns:a16="http://schemas.microsoft.com/office/drawing/2014/main" id="{4E225673-F721-E8B9-514B-12BA0F061CCE}"/>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18" name="TextBox 19">
              <a:extLst>
                <a:ext uri="{FF2B5EF4-FFF2-40B4-BE49-F238E27FC236}">
                  <a16:creationId xmlns:a16="http://schemas.microsoft.com/office/drawing/2014/main" id="{02332113-FAC5-FC42-3527-EAFF8998E30C}"/>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grpSp>
      <p:sp>
        <p:nvSpPr>
          <p:cNvPr id="20" name="Freeform 18">
            <a:extLst>
              <a:ext uri="{FF2B5EF4-FFF2-40B4-BE49-F238E27FC236}">
                <a16:creationId xmlns:a16="http://schemas.microsoft.com/office/drawing/2014/main" id="{CCAA3292-94CA-E8E0-09DC-598CAC849B8F}"/>
              </a:ext>
            </a:extLst>
          </p:cNvPr>
          <p:cNvSpPr/>
          <p:nvPr/>
        </p:nvSpPr>
        <p:spPr>
          <a:xfrm>
            <a:off x="122476" y="2830975"/>
            <a:ext cx="357725" cy="418344"/>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1" name="Freeform 18">
            <a:extLst>
              <a:ext uri="{FF2B5EF4-FFF2-40B4-BE49-F238E27FC236}">
                <a16:creationId xmlns:a16="http://schemas.microsoft.com/office/drawing/2014/main" id="{A9655691-62B8-E3A7-4703-4BD1DB335197}"/>
              </a:ext>
            </a:extLst>
          </p:cNvPr>
          <p:cNvSpPr/>
          <p:nvPr/>
        </p:nvSpPr>
        <p:spPr>
          <a:xfrm>
            <a:off x="126577" y="2145978"/>
            <a:ext cx="357725" cy="418344"/>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2" name="Freeform 18">
            <a:extLst>
              <a:ext uri="{FF2B5EF4-FFF2-40B4-BE49-F238E27FC236}">
                <a16:creationId xmlns:a16="http://schemas.microsoft.com/office/drawing/2014/main" id="{F982C46F-B416-A1CE-5A4E-749D699D4BAD}"/>
              </a:ext>
            </a:extLst>
          </p:cNvPr>
          <p:cNvSpPr/>
          <p:nvPr/>
        </p:nvSpPr>
        <p:spPr>
          <a:xfrm>
            <a:off x="124176" y="4720692"/>
            <a:ext cx="357725" cy="418344"/>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3" name="Freeform 18">
            <a:extLst>
              <a:ext uri="{FF2B5EF4-FFF2-40B4-BE49-F238E27FC236}">
                <a16:creationId xmlns:a16="http://schemas.microsoft.com/office/drawing/2014/main" id="{E4D7D310-FF7E-C713-41D8-3A548B9A0E0F}"/>
              </a:ext>
            </a:extLst>
          </p:cNvPr>
          <p:cNvSpPr/>
          <p:nvPr/>
        </p:nvSpPr>
        <p:spPr>
          <a:xfrm>
            <a:off x="122475" y="5395215"/>
            <a:ext cx="357725" cy="418344"/>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4" name="Freeform 18">
            <a:extLst>
              <a:ext uri="{FF2B5EF4-FFF2-40B4-BE49-F238E27FC236}">
                <a16:creationId xmlns:a16="http://schemas.microsoft.com/office/drawing/2014/main" id="{E4E185B6-D808-D135-0F19-36806641B5AB}"/>
              </a:ext>
            </a:extLst>
          </p:cNvPr>
          <p:cNvSpPr/>
          <p:nvPr/>
        </p:nvSpPr>
        <p:spPr>
          <a:xfrm>
            <a:off x="301337" y="7210630"/>
            <a:ext cx="357725" cy="418344"/>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5" name="Freeform 18">
            <a:extLst>
              <a:ext uri="{FF2B5EF4-FFF2-40B4-BE49-F238E27FC236}">
                <a16:creationId xmlns:a16="http://schemas.microsoft.com/office/drawing/2014/main" id="{D7B7DF1B-2AE4-8561-9E4C-109B0750104A}"/>
              </a:ext>
            </a:extLst>
          </p:cNvPr>
          <p:cNvSpPr/>
          <p:nvPr/>
        </p:nvSpPr>
        <p:spPr>
          <a:xfrm>
            <a:off x="301337" y="7686455"/>
            <a:ext cx="357725" cy="418344"/>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6" name="Freeform 18">
            <a:extLst>
              <a:ext uri="{FF2B5EF4-FFF2-40B4-BE49-F238E27FC236}">
                <a16:creationId xmlns:a16="http://schemas.microsoft.com/office/drawing/2014/main" id="{36BA2D50-A0FF-05A0-2E2A-9765C34601E5}"/>
              </a:ext>
            </a:extLst>
          </p:cNvPr>
          <p:cNvSpPr/>
          <p:nvPr/>
        </p:nvSpPr>
        <p:spPr>
          <a:xfrm>
            <a:off x="316670" y="8273620"/>
            <a:ext cx="357725" cy="418344"/>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7" name="Freeform 18">
            <a:extLst>
              <a:ext uri="{FF2B5EF4-FFF2-40B4-BE49-F238E27FC236}">
                <a16:creationId xmlns:a16="http://schemas.microsoft.com/office/drawing/2014/main" id="{9F48DADC-5B17-EE46-5B65-E5EFFF5206E8}"/>
              </a:ext>
            </a:extLst>
          </p:cNvPr>
          <p:cNvSpPr/>
          <p:nvPr/>
        </p:nvSpPr>
        <p:spPr>
          <a:xfrm>
            <a:off x="339480" y="8917419"/>
            <a:ext cx="357725" cy="418344"/>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8" name="Freeform 18">
            <a:extLst>
              <a:ext uri="{FF2B5EF4-FFF2-40B4-BE49-F238E27FC236}">
                <a16:creationId xmlns:a16="http://schemas.microsoft.com/office/drawing/2014/main" id="{F052600D-E1B5-6DC4-3B99-569000869FFD}"/>
              </a:ext>
            </a:extLst>
          </p:cNvPr>
          <p:cNvSpPr/>
          <p:nvPr/>
        </p:nvSpPr>
        <p:spPr>
          <a:xfrm>
            <a:off x="9526537" y="2191128"/>
            <a:ext cx="357725" cy="418344"/>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9" name="Freeform 18">
            <a:extLst>
              <a:ext uri="{FF2B5EF4-FFF2-40B4-BE49-F238E27FC236}">
                <a16:creationId xmlns:a16="http://schemas.microsoft.com/office/drawing/2014/main" id="{0227FE38-4243-6AD6-511C-9A89FDB93BA0}"/>
              </a:ext>
            </a:extLst>
          </p:cNvPr>
          <p:cNvSpPr/>
          <p:nvPr/>
        </p:nvSpPr>
        <p:spPr>
          <a:xfrm>
            <a:off x="9526536" y="2852424"/>
            <a:ext cx="357725" cy="418344"/>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30" name="Freeform 18">
            <a:extLst>
              <a:ext uri="{FF2B5EF4-FFF2-40B4-BE49-F238E27FC236}">
                <a16:creationId xmlns:a16="http://schemas.microsoft.com/office/drawing/2014/main" id="{F6F66FB8-02EC-2B30-9189-F556F2AEE5F4}"/>
              </a:ext>
            </a:extLst>
          </p:cNvPr>
          <p:cNvSpPr/>
          <p:nvPr/>
        </p:nvSpPr>
        <p:spPr>
          <a:xfrm>
            <a:off x="9526536" y="3978187"/>
            <a:ext cx="357725" cy="418344"/>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cxnSp>
        <p:nvCxnSpPr>
          <p:cNvPr id="5" name="Straight Connector 4">
            <a:extLst>
              <a:ext uri="{FF2B5EF4-FFF2-40B4-BE49-F238E27FC236}">
                <a16:creationId xmlns:a16="http://schemas.microsoft.com/office/drawing/2014/main" id="{4DCF1073-C2F6-5A74-8B48-6B0E279BC850}"/>
              </a:ext>
            </a:extLst>
          </p:cNvPr>
          <p:cNvCxnSpPr>
            <a:cxnSpLocks/>
          </p:cNvCxnSpPr>
          <p:nvPr/>
        </p:nvCxnSpPr>
        <p:spPr>
          <a:xfrm>
            <a:off x="972519" y="1866900"/>
            <a:ext cx="3048465"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52214BC-CEFA-9C86-CF2E-F1AE39664F0D}"/>
              </a:ext>
            </a:extLst>
          </p:cNvPr>
          <p:cNvCxnSpPr>
            <a:cxnSpLocks/>
          </p:cNvCxnSpPr>
          <p:nvPr/>
        </p:nvCxnSpPr>
        <p:spPr>
          <a:xfrm>
            <a:off x="10287000" y="1905000"/>
            <a:ext cx="33528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355A8A6-7A86-EA1D-A26C-E2160D97F5D1}"/>
              </a:ext>
            </a:extLst>
          </p:cNvPr>
          <p:cNvCxnSpPr>
            <a:cxnSpLocks/>
          </p:cNvCxnSpPr>
          <p:nvPr/>
        </p:nvCxnSpPr>
        <p:spPr>
          <a:xfrm>
            <a:off x="972519" y="6896100"/>
            <a:ext cx="3200865"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2" name="TextBox 34">
            <a:extLst>
              <a:ext uri="{FF2B5EF4-FFF2-40B4-BE49-F238E27FC236}">
                <a16:creationId xmlns:a16="http://schemas.microsoft.com/office/drawing/2014/main" id="{91F95A08-F365-857E-5571-91D67D850E54}"/>
              </a:ext>
            </a:extLst>
          </p:cNvPr>
          <p:cNvSpPr txBox="1"/>
          <p:nvPr/>
        </p:nvSpPr>
        <p:spPr>
          <a:xfrm>
            <a:off x="16535400" y="9737482"/>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Page:10</a:t>
            </a:r>
          </a:p>
        </p:txBody>
      </p:sp>
    </p:spTree>
    <p:extLst>
      <p:ext uri="{BB962C8B-B14F-4D97-AF65-F5344CB8AC3E}">
        <p14:creationId xmlns:p14="http://schemas.microsoft.com/office/powerpoint/2010/main" val="1822310299"/>
      </p:ext>
    </p:extLst>
  </p:cSld>
  <p:clrMapOvr>
    <a:masterClrMapping/>
  </p:clrMapOvr>
  <p:transition spd="slow">
    <p:cover dir="l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492C8-CAE1-AF4D-388B-7CEBF88C322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84E85277-46D5-B782-5654-12B61EE90CDE}"/>
              </a:ext>
            </a:extLst>
          </p:cNvPr>
          <p:cNvSpPr txBox="1"/>
          <p:nvPr/>
        </p:nvSpPr>
        <p:spPr>
          <a:xfrm>
            <a:off x="990600" y="778121"/>
            <a:ext cx="10134600" cy="658835"/>
          </a:xfrm>
          <a:prstGeom prst="rect">
            <a:avLst/>
          </a:prstGeom>
        </p:spPr>
        <p:txBody>
          <a:bodyPr wrap="square" lIns="0" tIns="0" rIns="0" bIns="0" rtlCol="0" anchor="t">
            <a:spAutoFit/>
          </a:bodyPr>
          <a:lstStyle/>
          <a:p>
            <a:pPr>
              <a:lnSpc>
                <a:spcPts val="5615"/>
              </a:lnSpc>
            </a:pPr>
            <a:r>
              <a:rPr lang="en-US" sz="4000" b="1" dirty="0">
                <a:latin typeface="Times New Roman" panose="02020603050405020304" pitchFamily="18" charset="0"/>
                <a:cs typeface="Times New Roman" panose="02020603050405020304" pitchFamily="18" charset="0"/>
              </a:rPr>
              <a:t>Outlier Detection</a:t>
            </a:r>
            <a:endPar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endParaRPr>
          </a:p>
        </p:txBody>
      </p:sp>
      <p:cxnSp>
        <p:nvCxnSpPr>
          <p:cNvPr id="36" name="Straight Connector 35">
            <a:extLst>
              <a:ext uri="{FF2B5EF4-FFF2-40B4-BE49-F238E27FC236}">
                <a16:creationId xmlns:a16="http://schemas.microsoft.com/office/drawing/2014/main" id="{7320CD62-4DA4-AD55-1A21-E7B4D06936E2}"/>
              </a:ext>
            </a:extLst>
          </p:cNvPr>
          <p:cNvCxnSpPr>
            <a:cxnSpLocks/>
          </p:cNvCxnSpPr>
          <p:nvPr/>
        </p:nvCxnSpPr>
        <p:spPr>
          <a:xfrm>
            <a:off x="914400" y="1562100"/>
            <a:ext cx="3962401"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64" name="TextBox 28">
            <a:extLst>
              <a:ext uri="{FF2B5EF4-FFF2-40B4-BE49-F238E27FC236}">
                <a16:creationId xmlns:a16="http://schemas.microsoft.com/office/drawing/2014/main" id="{B73755F3-E79D-2D7C-7C21-E443D41684AA}"/>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193636C2-11E8-AFDE-6F72-449572A5CDDE}"/>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71" name="TextBox 70">
            <a:extLst>
              <a:ext uri="{FF2B5EF4-FFF2-40B4-BE49-F238E27FC236}">
                <a16:creationId xmlns:a16="http://schemas.microsoft.com/office/drawing/2014/main" id="{66D8FE6E-1CD6-E772-D372-89AC4B620F1A}"/>
              </a:ext>
            </a:extLst>
          </p:cNvPr>
          <p:cNvSpPr txBox="1"/>
          <p:nvPr/>
        </p:nvSpPr>
        <p:spPr>
          <a:xfrm>
            <a:off x="8686800" y="4689987"/>
            <a:ext cx="914400" cy="914400"/>
          </a:xfrm>
          <a:prstGeom prst="rect">
            <a:avLst/>
          </a:prstGeom>
          <a:noFill/>
        </p:spPr>
        <p:txBody>
          <a:bodyPr wrap="square" rtlCol="0">
            <a:spAutoFit/>
          </a:bodyPr>
          <a:lstStyle/>
          <a:p>
            <a:endParaRPr lang="en-US" dirty="0"/>
          </a:p>
        </p:txBody>
      </p:sp>
      <p:pic>
        <p:nvPicPr>
          <p:cNvPr id="3" name="Picture 2">
            <a:extLst>
              <a:ext uri="{FF2B5EF4-FFF2-40B4-BE49-F238E27FC236}">
                <a16:creationId xmlns:a16="http://schemas.microsoft.com/office/drawing/2014/main" id="{038CE5EE-69FC-4A31-2BAE-26F307F88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1920944"/>
            <a:ext cx="16459201" cy="8251756"/>
          </a:xfrm>
          <a:prstGeom prst="rect">
            <a:avLst/>
          </a:prstGeom>
        </p:spPr>
      </p:pic>
      <p:sp>
        <p:nvSpPr>
          <p:cNvPr id="2" name="TextBox 34">
            <a:extLst>
              <a:ext uri="{FF2B5EF4-FFF2-40B4-BE49-F238E27FC236}">
                <a16:creationId xmlns:a16="http://schemas.microsoft.com/office/drawing/2014/main" id="{82B349B8-7585-7CE5-71C8-A52271A160F9}"/>
              </a:ext>
            </a:extLst>
          </p:cNvPr>
          <p:cNvSpPr txBox="1"/>
          <p:nvPr/>
        </p:nvSpPr>
        <p:spPr>
          <a:xfrm>
            <a:off x="16573035" y="9732383"/>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Page:11</a:t>
            </a:r>
          </a:p>
        </p:txBody>
      </p:sp>
    </p:spTree>
    <p:extLst>
      <p:ext uri="{BB962C8B-B14F-4D97-AF65-F5344CB8AC3E}">
        <p14:creationId xmlns:p14="http://schemas.microsoft.com/office/powerpoint/2010/main" val="1494298892"/>
      </p:ext>
    </p:extLst>
  </p:cSld>
  <p:clrMapOvr>
    <a:masterClrMapping/>
  </p:clrMapOvr>
  <p:transition spd="slow">
    <p:cover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BD26-0D40-BE24-6CF4-D580398C672C}"/>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C2AF28FB-FD8B-CFED-6B73-60E62F49BCAA}"/>
              </a:ext>
            </a:extLst>
          </p:cNvPr>
          <p:cNvSpPr txBox="1"/>
          <p:nvPr/>
        </p:nvSpPr>
        <p:spPr>
          <a:xfrm>
            <a:off x="990600" y="778121"/>
            <a:ext cx="10134600" cy="553998"/>
          </a:xfrm>
          <a:prstGeom prst="rect">
            <a:avLst/>
          </a:prstGeom>
        </p:spPr>
        <p:txBody>
          <a:bodyPr wrap="square" lIns="0" tIns="0" rIns="0" bIns="0" rtlCol="0" anchor="t">
            <a:spAutoFit/>
          </a:bodyPr>
          <a:lstStyle/>
          <a:p>
            <a:pPr>
              <a:lnSpc>
                <a:spcPct val="90000"/>
              </a:lnSpc>
            </a:pPr>
            <a:r>
              <a:rPr lang="en-US" sz="4000" b="1" dirty="0">
                <a:latin typeface="Times New Roman" panose="02020603050405020304" pitchFamily="18" charset="0"/>
                <a:cs typeface="Times New Roman" panose="02020603050405020304" pitchFamily="18" charset="0"/>
              </a:rPr>
              <a:t>PCA[Principle component analysis]</a:t>
            </a:r>
            <a:endParaRPr lang="en-IN" sz="4000" b="1" dirty="0">
              <a:latin typeface="Times New Roman" panose="02020603050405020304" pitchFamily="18" charset="0"/>
              <a:cs typeface="Times New Roman" panose="02020603050405020304" pitchFamily="18" charset="0"/>
            </a:endParaRPr>
          </a:p>
        </p:txBody>
      </p:sp>
      <p:cxnSp>
        <p:nvCxnSpPr>
          <p:cNvPr id="36" name="Straight Connector 35">
            <a:extLst>
              <a:ext uri="{FF2B5EF4-FFF2-40B4-BE49-F238E27FC236}">
                <a16:creationId xmlns:a16="http://schemas.microsoft.com/office/drawing/2014/main" id="{DA3D46F5-DA61-84EF-976D-64DBDE5363BF}"/>
              </a:ext>
            </a:extLst>
          </p:cNvPr>
          <p:cNvCxnSpPr>
            <a:cxnSpLocks/>
          </p:cNvCxnSpPr>
          <p:nvPr/>
        </p:nvCxnSpPr>
        <p:spPr>
          <a:xfrm>
            <a:off x="1066335" y="1485900"/>
            <a:ext cx="7391865"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64" name="TextBox 28">
            <a:extLst>
              <a:ext uri="{FF2B5EF4-FFF2-40B4-BE49-F238E27FC236}">
                <a16:creationId xmlns:a16="http://schemas.microsoft.com/office/drawing/2014/main" id="{30ECA271-8A7A-30D6-8566-1448301CFBD2}"/>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D563B37A-BB87-1926-20BF-0469261EFB90}"/>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71" name="TextBox 70">
            <a:extLst>
              <a:ext uri="{FF2B5EF4-FFF2-40B4-BE49-F238E27FC236}">
                <a16:creationId xmlns:a16="http://schemas.microsoft.com/office/drawing/2014/main" id="{13F2C345-42BB-74F1-C9FE-1E31730BE757}"/>
              </a:ext>
            </a:extLst>
          </p:cNvPr>
          <p:cNvSpPr txBox="1"/>
          <p:nvPr/>
        </p:nvSpPr>
        <p:spPr>
          <a:xfrm>
            <a:off x="8686800" y="4689987"/>
            <a:ext cx="914400" cy="914400"/>
          </a:xfrm>
          <a:prstGeom prst="rect">
            <a:avLst/>
          </a:prstGeom>
          <a:noFill/>
        </p:spPr>
        <p:txBody>
          <a:bodyPr wrap="square" rtlCol="0">
            <a:spAutoFit/>
          </a:bodyPr>
          <a:lstStyle/>
          <a:p>
            <a:endParaRPr lang="en-US" dirty="0"/>
          </a:p>
        </p:txBody>
      </p:sp>
      <p:pic>
        <p:nvPicPr>
          <p:cNvPr id="4" name="Picture 3">
            <a:extLst>
              <a:ext uri="{FF2B5EF4-FFF2-40B4-BE49-F238E27FC236}">
                <a16:creationId xmlns:a16="http://schemas.microsoft.com/office/drawing/2014/main" id="{09C7FBE2-D19F-6386-7D8B-49FB921BD4AD}"/>
              </a:ext>
            </a:extLst>
          </p:cNvPr>
          <p:cNvPicPr>
            <a:picLocks noChangeAspect="1"/>
          </p:cNvPicPr>
          <p:nvPr/>
        </p:nvPicPr>
        <p:blipFill>
          <a:blip r:embed="rId2"/>
          <a:srcRect l="3296" t="1931" r="6170" b="1931"/>
          <a:stretch/>
        </p:blipFill>
        <p:spPr>
          <a:xfrm>
            <a:off x="871232" y="2007520"/>
            <a:ext cx="15979908" cy="7741818"/>
          </a:xfrm>
          <a:prstGeom prst="rect">
            <a:avLst/>
          </a:prstGeom>
        </p:spPr>
      </p:pic>
      <p:sp>
        <p:nvSpPr>
          <p:cNvPr id="2" name="TextBox 34">
            <a:extLst>
              <a:ext uri="{FF2B5EF4-FFF2-40B4-BE49-F238E27FC236}">
                <a16:creationId xmlns:a16="http://schemas.microsoft.com/office/drawing/2014/main" id="{64622B4D-2E9F-3BE4-FE65-432F4F3FA918}"/>
              </a:ext>
            </a:extLst>
          </p:cNvPr>
          <p:cNvSpPr txBox="1"/>
          <p:nvPr/>
        </p:nvSpPr>
        <p:spPr>
          <a:xfrm>
            <a:off x="16597386" y="9749337"/>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Page:12</a:t>
            </a:r>
          </a:p>
        </p:txBody>
      </p:sp>
    </p:spTree>
    <p:extLst>
      <p:ext uri="{BB962C8B-B14F-4D97-AF65-F5344CB8AC3E}">
        <p14:creationId xmlns:p14="http://schemas.microsoft.com/office/powerpoint/2010/main" val="3359227940"/>
      </p:ext>
    </p:extLst>
  </p:cSld>
  <p:clrMapOvr>
    <a:masterClrMapping/>
  </p:clrMapOvr>
  <p:transition spd="slow">
    <p:cover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B9235-617A-4854-1868-7C455C21C05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0B33AE02-4E27-1662-B756-2BF94203F4C9}"/>
              </a:ext>
            </a:extLst>
          </p:cNvPr>
          <p:cNvSpPr txBox="1"/>
          <p:nvPr/>
        </p:nvSpPr>
        <p:spPr>
          <a:xfrm>
            <a:off x="14554200" y="4152900"/>
            <a:ext cx="3200400" cy="1376980"/>
          </a:xfrm>
          <a:prstGeom prst="rect">
            <a:avLst/>
          </a:prstGeom>
        </p:spPr>
        <p:txBody>
          <a:bodyPr wrap="square" lIns="0" tIns="0" rIns="0" bIns="0" rtlCol="0" anchor="t">
            <a:spAutoFit/>
          </a:bodyPr>
          <a:lstStyle/>
          <a:p>
            <a:pPr algn="l">
              <a:lnSpc>
                <a:spcPts val="5615"/>
              </a:lnSpc>
            </a:pPr>
            <a:r>
              <a:rPr lang="en-US" sz="4000" dirty="0">
                <a:solidFill>
                  <a:srgbClr val="020440"/>
                </a:solidFill>
                <a:latin typeface="Times New Roman" panose="02020603050405020304" pitchFamily="18" charset="0"/>
                <a:ea typeface="Poppins Semi-Bold"/>
                <a:cs typeface="Times New Roman" panose="02020603050405020304" pitchFamily="18" charset="0"/>
                <a:sym typeface="Poppins Semi-Bold"/>
              </a:rPr>
              <a:t>Methodology &amp; Visualization</a:t>
            </a:r>
          </a:p>
        </p:txBody>
      </p:sp>
      <p:cxnSp>
        <p:nvCxnSpPr>
          <p:cNvPr id="36" name="Straight Connector 35">
            <a:extLst>
              <a:ext uri="{FF2B5EF4-FFF2-40B4-BE49-F238E27FC236}">
                <a16:creationId xmlns:a16="http://schemas.microsoft.com/office/drawing/2014/main" id="{1632C803-F439-43EA-9EC7-4EA3CCC43575}"/>
              </a:ext>
            </a:extLst>
          </p:cNvPr>
          <p:cNvCxnSpPr>
            <a:cxnSpLocks/>
          </p:cNvCxnSpPr>
          <p:nvPr/>
        </p:nvCxnSpPr>
        <p:spPr>
          <a:xfrm>
            <a:off x="10896600" y="5604387"/>
            <a:ext cx="6858000" cy="23812"/>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90937A0-BA0C-3732-4199-8B45B5E60036}"/>
              </a:ext>
            </a:extLst>
          </p:cNvPr>
          <p:cNvSpPr txBox="1"/>
          <p:nvPr/>
        </p:nvSpPr>
        <p:spPr>
          <a:xfrm>
            <a:off x="8686800" y="4689987"/>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3EF09ED9-283F-8944-719A-8B62C5591A3D}"/>
              </a:ext>
            </a:extLst>
          </p:cNvPr>
          <p:cNvSpPr txBox="1"/>
          <p:nvPr/>
        </p:nvSpPr>
        <p:spPr>
          <a:xfrm>
            <a:off x="10744200" y="5911771"/>
            <a:ext cx="7620000" cy="400110"/>
          </a:xfrm>
          <a:prstGeom prst="rect">
            <a:avLst/>
          </a:prstGeom>
          <a:noFill/>
        </p:spPr>
        <p:txBody>
          <a:bodyPr wrap="square" rtlCol="0">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Overview of Data Preprocessing and Visualization Techniques</a:t>
            </a:r>
          </a:p>
        </p:txBody>
      </p:sp>
      <p:grpSp>
        <p:nvGrpSpPr>
          <p:cNvPr id="3" name="Group 17">
            <a:extLst>
              <a:ext uri="{FF2B5EF4-FFF2-40B4-BE49-F238E27FC236}">
                <a16:creationId xmlns:a16="http://schemas.microsoft.com/office/drawing/2014/main" id="{F0BCB42D-BC03-A57E-FDE7-077543F3CD2C}"/>
              </a:ext>
            </a:extLst>
          </p:cNvPr>
          <p:cNvGrpSpPr/>
          <p:nvPr/>
        </p:nvGrpSpPr>
        <p:grpSpPr>
          <a:xfrm>
            <a:off x="304800" y="655466"/>
            <a:ext cx="7474654" cy="1954055"/>
            <a:chOff x="0" y="0"/>
            <a:chExt cx="1968633" cy="514648"/>
          </a:xfrm>
        </p:grpSpPr>
        <p:sp>
          <p:nvSpPr>
            <p:cNvPr id="4" name="Freeform 18">
              <a:extLst>
                <a:ext uri="{FF2B5EF4-FFF2-40B4-BE49-F238E27FC236}">
                  <a16:creationId xmlns:a16="http://schemas.microsoft.com/office/drawing/2014/main" id="{4BB8F25D-0D7C-FF0F-1CBF-0871F6AF45BB}"/>
                </a:ext>
              </a:extLst>
            </p:cNvPr>
            <p:cNvSpPr/>
            <p:nvPr/>
          </p:nvSpPr>
          <p:spPr>
            <a:xfrm>
              <a:off x="0" y="0"/>
              <a:ext cx="1968633" cy="514648"/>
            </a:xfrm>
            <a:custGeom>
              <a:avLst/>
              <a:gdLst/>
              <a:ahLst/>
              <a:cxnLst/>
              <a:rect l="l" t="t" r="r" b="b"/>
              <a:pathLst>
                <a:path w="1968633" h="514648">
                  <a:moveTo>
                    <a:pt x="52824" y="0"/>
                  </a:moveTo>
                  <a:lnTo>
                    <a:pt x="1915809" y="0"/>
                  </a:lnTo>
                  <a:cubicBezTo>
                    <a:pt x="1929819" y="0"/>
                    <a:pt x="1943255" y="5565"/>
                    <a:pt x="1953161" y="15472"/>
                  </a:cubicBezTo>
                  <a:cubicBezTo>
                    <a:pt x="1963068" y="25378"/>
                    <a:pt x="1968633" y="38814"/>
                    <a:pt x="1968633" y="52824"/>
                  </a:cubicBezTo>
                  <a:lnTo>
                    <a:pt x="1968633" y="461825"/>
                  </a:lnTo>
                  <a:cubicBezTo>
                    <a:pt x="1968633" y="490998"/>
                    <a:pt x="1944983" y="514648"/>
                    <a:pt x="1915809" y="514648"/>
                  </a:cubicBezTo>
                  <a:lnTo>
                    <a:pt x="52824" y="514648"/>
                  </a:lnTo>
                  <a:cubicBezTo>
                    <a:pt x="38814" y="514648"/>
                    <a:pt x="25378" y="509083"/>
                    <a:pt x="15472" y="499176"/>
                  </a:cubicBezTo>
                  <a:cubicBezTo>
                    <a:pt x="5565" y="489270"/>
                    <a:pt x="0" y="475834"/>
                    <a:pt x="0" y="461825"/>
                  </a:cubicBezTo>
                  <a:lnTo>
                    <a:pt x="0" y="52824"/>
                  </a:lnTo>
                  <a:cubicBezTo>
                    <a:pt x="0" y="38814"/>
                    <a:pt x="5565" y="25378"/>
                    <a:pt x="15472" y="15472"/>
                  </a:cubicBezTo>
                  <a:cubicBezTo>
                    <a:pt x="25378" y="5565"/>
                    <a:pt x="38814" y="0"/>
                    <a:pt x="52824" y="0"/>
                  </a:cubicBezTo>
                  <a:close/>
                </a:path>
              </a:pathLst>
            </a:custGeom>
            <a:solidFill>
              <a:srgbClr val="E8ECEC"/>
            </a:solidFill>
          </p:spPr>
          <p:txBody>
            <a:bodyPr/>
            <a:lstStyle/>
            <a:p>
              <a:r>
                <a:rPr lang="en-US" sz="2400" b="1" dirty="0"/>
                <a:t>Preprocessing Techniques</a:t>
              </a:r>
            </a:p>
            <a:p>
              <a:endParaRPr lang="en-US" dirty="0"/>
            </a:p>
            <a:p>
              <a:r>
                <a:rPr lang="en-US" sz="2000" dirty="0"/>
                <a:t>Data was scaled to ensure feature normalization, essential for enhancing clustering performance.</a:t>
              </a:r>
            </a:p>
          </p:txBody>
        </p:sp>
        <p:sp>
          <p:nvSpPr>
            <p:cNvPr id="5" name="TextBox 19">
              <a:extLst>
                <a:ext uri="{FF2B5EF4-FFF2-40B4-BE49-F238E27FC236}">
                  <a16:creationId xmlns:a16="http://schemas.microsoft.com/office/drawing/2014/main" id="{B008816D-48E1-CB61-6B3F-71296BF701E9}"/>
                </a:ext>
              </a:extLst>
            </p:cNvPr>
            <p:cNvSpPr txBox="1"/>
            <p:nvPr/>
          </p:nvSpPr>
          <p:spPr>
            <a:xfrm>
              <a:off x="0" y="-38100"/>
              <a:ext cx="1968633" cy="552748"/>
            </a:xfrm>
            <a:prstGeom prst="rect">
              <a:avLst/>
            </a:prstGeom>
          </p:spPr>
          <p:txBody>
            <a:bodyPr lIns="50800" tIns="50800" rIns="50800" bIns="50800" rtlCol="0" anchor="ctr"/>
            <a:lstStyle/>
            <a:p>
              <a:pPr algn="ctr">
                <a:lnSpc>
                  <a:spcPts val="2659"/>
                </a:lnSpc>
              </a:pPr>
              <a:endParaRPr/>
            </a:p>
          </p:txBody>
        </p:sp>
      </p:grpSp>
      <p:grpSp>
        <p:nvGrpSpPr>
          <p:cNvPr id="6" name="Group 17">
            <a:extLst>
              <a:ext uri="{FF2B5EF4-FFF2-40B4-BE49-F238E27FC236}">
                <a16:creationId xmlns:a16="http://schemas.microsoft.com/office/drawing/2014/main" id="{1780DD46-166A-884C-26FB-3C09A6AA0722}"/>
              </a:ext>
            </a:extLst>
          </p:cNvPr>
          <p:cNvGrpSpPr/>
          <p:nvPr/>
        </p:nvGrpSpPr>
        <p:grpSpPr>
          <a:xfrm>
            <a:off x="1950011" y="4934743"/>
            <a:ext cx="7474654" cy="1954055"/>
            <a:chOff x="0" y="0"/>
            <a:chExt cx="1968633" cy="514648"/>
          </a:xfrm>
        </p:grpSpPr>
        <p:sp>
          <p:nvSpPr>
            <p:cNvPr id="7" name="Freeform 18">
              <a:extLst>
                <a:ext uri="{FF2B5EF4-FFF2-40B4-BE49-F238E27FC236}">
                  <a16:creationId xmlns:a16="http://schemas.microsoft.com/office/drawing/2014/main" id="{9F883F5F-8873-F186-F0DC-90A127014461}"/>
                </a:ext>
              </a:extLst>
            </p:cNvPr>
            <p:cNvSpPr/>
            <p:nvPr/>
          </p:nvSpPr>
          <p:spPr>
            <a:xfrm>
              <a:off x="0" y="0"/>
              <a:ext cx="1968633" cy="514648"/>
            </a:xfrm>
            <a:custGeom>
              <a:avLst/>
              <a:gdLst/>
              <a:ahLst/>
              <a:cxnLst/>
              <a:rect l="l" t="t" r="r" b="b"/>
              <a:pathLst>
                <a:path w="1968633" h="514648">
                  <a:moveTo>
                    <a:pt x="52824" y="0"/>
                  </a:moveTo>
                  <a:lnTo>
                    <a:pt x="1915809" y="0"/>
                  </a:lnTo>
                  <a:cubicBezTo>
                    <a:pt x="1929819" y="0"/>
                    <a:pt x="1943255" y="5565"/>
                    <a:pt x="1953161" y="15472"/>
                  </a:cubicBezTo>
                  <a:cubicBezTo>
                    <a:pt x="1963068" y="25378"/>
                    <a:pt x="1968633" y="38814"/>
                    <a:pt x="1968633" y="52824"/>
                  </a:cubicBezTo>
                  <a:lnTo>
                    <a:pt x="1968633" y="461825"/>
                  </a:lnTo>
                  <a:cubicBezTo>
                    <a:pt x="1968633" y="490998"/>
                    <a:pt x="1944983" y="514648"/>
                    <a:pt x="1915809" y="514648"/>
                  </a:cubicBezTo>
                  <a:lnTo>
                    <a:pt x="52824" y="514648"/>
                  </a:lnTo>
                  <a:cubicBezTo>
                    <a:pt x="38814" y="514648"/>
                    <a:pt x="25378" y="509083"/>
                    <a:pt x="15472" y="499176"/>
                  </a:cubicBezTo>
                  <a:cubicBezTo>
                    <a:pt x="5565" y="489270"/>
                    <a:pt x="0" y="475834"/>
                    <a:pt x="0" y="461825"/>
                  </a:cubicBezTo>
                  <a:lnTo>
                    <a:pt x="0" y="52824"/>
                  </a:lnTo>
                  <a:cubicBezTo>
                    <a:pt x="0" y="38814"/>
                    <a:pt x="5565" y="25378"/>
                    <a:pt x="15472" y="15472"/>
                  </a:cubicBezTo>
                  <a:cubicBezTo>
                    <a:pt x="25378" y="5565"/>
                    <a:pt x="38814" y="0"/>
                    <a:pt x="52824" y="0"/>
                  </a:cubicBezTo>
                  <a:close/>
                </a:path>
              </a:pathLst>
            </a:custGeom>
            <a:solidFill>
              <a:srgbClr val="E8ECEC"/>
            </a:solidFill>
          </p:spPr>
          <p:txBody>
            <a:bodyPr/>
            <a:lstStyle/>
            <a:p>
              <a:r>
                <a:rPr lang="en-US" sz="2400" b="1" dirty="0"/>
                <a:t>Principal Component Analysis</a:t>
              </a:r>
            </a:p>
            <a:p>
              <a:endParaRPr lang="en-US" dirty="0"/>
            </a:p>
            <a:p>
              <a:r>
                <a:rPr lang="en-US" sz="2000" dirty="0"/>
                <a:t>PCA was utilized to reduce dimensionality, making the visualization of clusters more accessible.</a:t>
              </a:r>
            </a:p>
          </p:txBody>
        </p:sp>
        <p:sp>
          <p:nvSpPr>
            <p:cNvPr id="8" name="TextBox 19">
              <a:extLst>
                <a:ext uri="{FF2B5EF4-FFF2-40B4-BE49-F238E27FC236}">
                  <a16:creationId xmlns:a16="http://schemas.microsoft.com/office/drawing/2014/main" id="{58B6CD92-FE5F-33A6-1D28-880679BC1BB6}"/>
                </a:ext>
              </a:extLst>
            </p:cNvPr>
            <p:cNvSpPr txBox="1"/>
            <p:nvPr/>
          </p:nvSpPr>
          <p:spPr>
            <a:xfrm>
              <a:off x="0" y="-38100"/>
              <a:ext cx="1968633" cy="552748"/>
            </a:xfrm>
            <a:prstGeom prst="rect">
              <a:avLst/>
            </a:prstGeom>
          </p:spPr>
          <p:txBody>
            <a:bodyPr lIns="50800" tIns="50800" rIns="50800" bIns="50800" rtlCol="0" anchor="ctr"/>
            <a:lstStyle/>
            <a:p>
              <a:pPr algn="ctr">
                <a:lnSpc>
                  <a:spcPts val="2659"/>
                </a:lnSpc>
              </a:pPr>
              <a:endParaRPr/>
            </a:p>
          </p:txBody>
        </p:sp>
      </p:grpSp>
      <p:grpSp>
        <p:nvGrpSpPr>
          <p:cNvPr id="9" name="Group 17">
            <a:extLst>
              <a:ext uri="{FF2B5EF4-FFF2-40B4-BE49-F238E27FC236}">
                <a16:creationId xmlns:a16="http://schemas.microsoft.com/office/drawing/2014/main" id="{E40EF79F-8C17-E6EE-1E36-0BF0521F6FA2}"/>
              </a:ext>
            </a:extLst>
          </p:cNvPr>
          <p:cNvGrpSpPr/>
          <p:nvPr/>
        </p:nvGrpSpPr>
        <p:grpSpPr>
          <a:xfrm>
            <a:off x="2895600" y="7033459"/>
            <a:ext cx="7474654" cy="1954055"/>
            <a:chOff x="0" y="0"/>
            <a:chExt cx="1968633" cy="514648"/>
          </a:xfrm>
        </p:grpSpPr>
        <p:sp>
          <p:nvSpPr>
            <p:cNvPr id="10" name="Freeform 18">
              <a:extLst>
                <a:ext uri="{FF2B5EF4-FFF2-40B4-BE49-F238E27FC236}">
                  <a16:creationId xmlns:a16="http://schemas.microsoft.com/office/drawing/2014/main" id="{A388B399-D9F1-2069-3ADC-6F11496C353D}"/>
                </a:ext>
              </a:extLst>
            </p:cNvPr>
            <p:cNvSpPr/>
            <p:nvPr/>
          </p:nvSpPr>
          <p:spPr>
            <a:xfrm>
              <a:off x="0" y="0"/>
              <a:ext cx="1968633" cy="514648"/>
            </a:xfrm>
            <a:custGeom>
              <a:avLst/>
              <a:gdLst/>
              <a:ahLst/>
              <a:cxnLst/>
              <a:rect l="l" t="t" r="r" b="b"/>
              <a:pathLst>
                <a:path w="1968633" h="514648">
                  <a:moveTo>
                    <a:pt x="52824" y="0"/>
                  </a:moveTo>
                  <a:lnTo>
                    <a:pt x="1915809" y="0"/>
                  </a:lnTo>
                  <a:cubicBezTo>
                    <a:pt x="1929819" y="0"/>
                    <a:pt x="1943255" y="5565"/>
                    <a:pt x="1953161" y="15472"/>
                  </a:cubicBezTo>
                  <a:cubicBezTo>
                    <a:pt x="1963068" y="25378"/>
                    <a:pt x="1968633" y="38814"/>
                    <a:pt x="1968633" y="52824"/>
                  </a:cubicBezTo>
                  <a:lnTo>
                    <a:pt x="1968633" y="461825"/>
                  </a:lnTo>
                  <a:cubicBezTo>
                    <a:pt x="1968633" y="490998"/>
                    <a:pt x="1944983" y="514648"/>
                    <a:pt x="1915809" y="514648"/>
                  </a:cubicBezTo>
                  <a:lnTo>
                    <a:pt x="52824" y="514648"/>
                  </a:lnTo>
                  <a:cubicBezTo>
                    <a:pt x="38814" y="514648"/>
                    <a:pt x="25378" y="509083"/>
                    <a:pt x="15472" y="499176"/>
                  </a:cubicBezTo>
                  <a:cubicBezTo>
                    <a:pt x="5565" y="489270"/>
                    <a:pt x="0" y="475834"/>
                    <a:pt x="0" y="461825"/>
                  </a:cubicBezTo>
                  <a:lnTo>
                    <a:pt x="0" y="52824"/>
                  </a:lnTo>
                  <a:cubicBezTo>
                    <a:pt x="0" y="38814"/>
                    <a:pt x="5565" y="25378"/>
                    <a:pt x="15472" y="15472"/>
                  </a:cubicBezTo>
                  <a:cubicBezTo>
                    <a:pt x="25378" y="5565"/>
                    <a:pt x="38814" y="0"/>
                    <a:pt x="52824" y="0"/>
                  </a:cubicBezTo>
                  <a:close/>
                </a:path>
              </a:pathLst>
            </a:custGeom>
            <a:solidFill>
              <a:srgbClr val="E8ECEC"/>
            </a:solidFill>
          </p:spPr>
          <p:txBody>
            <a:bodyPr/>
            <a:lstStyle/>
            <a:p>
              <a:r>
                <a:rPr lang="en-US" sz="2400" b="1" dirty="0"/>
                <a:t>Visualization Insights</a:t>
              </a:r>
            </a:p>
            <a:p>
              <a:endParaRPr lang="en-US" dirty="0"/>
            </a:p>
            <a:p>
              <a:r>
                <a:rPr lang="en-US" sz="2000" dirty="0"/>
                <a:t>Plots display distinct clusters formed by each algorithm, highlighting their strengths and weaknesses.</a:t>
              </a:r>
            </a:p>
          </p:txBody>
        </p:sp>
        <p:sp>
          <p:nvSpPr>
            <p:cNvPr id="11" name="TextBox 19">
              <a:extLst>
                <a:ext uri="{FF2B5EF4-FFF2-40B4-BE49-F238E27FC236}">
                  <a16:creationId xmlns:a16="http://schemas.microsoft.com/office/drawing/2014/main" id="{EECC3FEA-F012-C0BE-B213-75E4430C936E}"/>
                </a:ext>
              </a:extLst>
            </p:cNvPr>
            <p:cNvSpPr txBox="1"/>
            <p:nvPr/>
          </p:nvSpPr>
          <p:spPr>
            <a:xfrm>
              <a:off x="0" y="-38100"/>
              <a:ext cx="1968633" cy="552748"/>
            </a:xfrm>
            <a:prstGeom prst="rect">
              <a:avLst/>
            </a:prstGeom>
          </p:spPr>
          <p:txBody>
            <a:bodyPr lIns="50800" tIns="50800" rIns="50800" bIns="50800" rtlCol="0" anchor="ctr"/>
            <a:lstStyle/>
            <a:p>
              <a:pPr algn="ctr">
                <a:lnSpc>
                  <a:spcPts val="2659"/>
                </a:lnSpc>
              </a:pPr>
              <a:endParaRPr/>
            </a:p>
          </p:txBody>
        </p:sp>
      </p:grpSp>
      <p:grpSp>
        <p:nvGrpSpPr>
          <p:cNvPr id="12" name="Group 17">
            <a:extLst>
              <a:ext uri="{FF2B5EF4-FFF2-40B4-BE49-F238E27FC236}">
                <a16:creationId xmlns:a16="http://schemas.microsoft.com/office/drawing/2014/main" id="{3D73270B-9CF5-4DCF-5683-F5A593C26C1E}"/>
              </a:ext>
            </a:extLst>
          </p:cNvPr>
          <p:cNvGrpSpPr/>
          <p:nvPr/>
        </p:nvGrpSpPr>
        <p:grpSpPr>
          <a:xfrm>
            <a:off x="1042522" y="2779603"/>
            <a:ext cx="7474654" cy="1954055"/>
            <a:chOff x="0" y="0"/>
            <a:chExt cx="1968633" cy="514648"/>
          </a:xfrm>
        </p:grpSpPr>
        <p:sp>
          <p:nvSpPr>
            <p:cNvPr id="13" name="Freeform 18">
              <a:extLst>
                <a:ext uri="{FF2B5EF4-FFF2-40B4-BE49-F238E27FC236}">
                  <a16:creationId xmlns:a16="http://schemas.microsoft.com/office/drawing/2014/main" id="{76C5998A-AFB5-FA8B-31A7-4518C0BFFC1A}"/>
                </a:ext>
              </a:extLst>
            </p:cNvPr>
            <p:cNvSpPr/>
            <p:nvPr/>
          </p:nvSpPr>
          <p:spPr>
            <a:xfrm>
              <a:off x="0" y="0"/>
              <a:ext cx="1968633" cy="514648"/>
            </a:xfrm>
            <a:custGeom>
              <a:avLst/>
              <a:gdLst/>
              <a:ahLst/>
              <a:cxnLst/>
              <a:rect l="l" t="t" r="r" b="b"/>
              <a:pathLst>
                <a:path w="1968633" h="514648">
                  <a:moveTo>
                    <a:pt x="52824" y="0"/>
                  </a:moveTo>
                  <a:lnTo>
                    <a:pt x="1915809" y="0"/>
                  </a:lnTo>
                  <a:cubicBezTo>
                    <a:pt x="1929819" y="0"/>
                    <a:pt x="1943255" y="5565"/>
                    <a:pt x="1953161" y="15472"/>
                  </a:cubicBezTo>
                  <a:cubicBezTo>
                    <a:pt x="1963068" y="25378"/>
                    <a:pt x="1968633" y="38814"/>
                    <a:pt x="1968633" y="52824"/>
                  </a:cubicBezTo>
                  <a:lnTo>
                    <a:pt x="1968633" y="461825"/>
                  </a:lnTo>
                  <a:cubicBezTo>
                    <a:pt x="1968633" y="490998"/>
                    <a:pt x="1944983" y="514648"/>
                    <a:pt x="1915809" y="514648"/>
                  </a:cubicBezTo>
                  <a:lnTo>
                    <a:pt x="52824" y="514648"/>
                  </a:lnTo>
                  <a:cubicBezTo>
                    <a:pt x="38814" y="514648"/>
                    <a:pt x="25378" y="509083"/>
                    <a:pt x="15472" y="499176"/>
                  </a:cubicBezTo>
                  <a:cubicBezTo>
                    <a:pt x="5565" y="489270"/>
                    <a:pt x="0" y="475834"/>
                    <a:pt x="0" y="461825"/>
                  </a:cubicBezTo>
                  <a:lnTo>
                    <a:pt x="0" y="52824"/>
                  </a:lnTo>
                  <a:cubicBezTo>
                    <a:pt x="0" y="38814"/>
                    <a:pt x="5565" y="25378"/>
                    <a:pt x="15472" y="15472"/>
                  </a:cubicBezTo>
                  <a:cubicBezTo>
                    <a:pt x="25378" y="5565"/>
                    <a:pt x="38814" y="0"/>
                    <a:pt x="52824" y="0"/>
                  </a:cubicBezTo>
                  <a:close/>
                </a:path>
              </a:pathLst>
            </a:custGeom>
            <a:solidFill>
              <a:srgbClr val="E8ECEC"/>
            </a:solidFill>
          </p:spPr>
          <p:txBody>
            <a:bodyPr/>
            <a:lstStyle/>
            <a:p>
              <a:r>
                <a:rPr lang="en-US" sz="2400" b="1" dirty="0"/>
                <a:t>Modelling Algorithms</a:t>
              </a:r>
            </a:p>
            <a:p>
              <a:endParaRPr lang="en-US" dirty="0"/>
            </a:p>
            <a:p>
              <a:r>
                <a:rPr lang="en-US" sz="2000" dirty="0"/>
                <a:t>Three algorithms (K-Means, Hierarchical Clustering, DBSCAN) were fitted to the preprocessed data for analysis.</a:t>
              </a:r>
            </a:p>
          </p:txBody>
        </p:sp>
        <p:sp>
          <p:nvSpPr>
            <p:cNvPr id="14" name="TextBox 19">
              <a:extLst>
                <a:ext uri="{FF2B5EF4-FFF2-40B4-BE49-F238E27FC236}">
                  <a16:creationId xmlns:a16="http://schemas.microsoft.com/office/drawing/2014/main" id="{E85C5E98-3C3B-8C3F-5E4B-017E3B79367C}"/>
                </a:ext>
              </a:extLst>
            </p:cNvPr>
            <p:cNvSpPr txBox="1"/>
            <p:nvPr/>
          </p:nvSpPr>
          <p:spPr>
            <a:xfrm>
              <a:off x="0" y="-38100"/>
              <a:ext cx="1968633" cy="552748"/>
            </a:xfrm>
            <a:prstGeom prst="rect">
              <a:avLst/>
            </a:prstGeom>
          </p:spPr>
          <p:txBody>
            <a:bodyPr lIns="50800" tIns="50800" rIns="50800" bIns="50800" rtlCol="0" anchor="ctr"/>
            <a:lstStyle/>
            <a:p>
              <a:pPr algn="ctr">
                <a:lnSpc>
                  <a:spcPts val="2659"/>
                </a:lnSpc>
              </a:pPr>
              <a:endParaRPr/>
            </a:p>
          </p:txBody>
        </p:sp>
      </p:grpSp>
      <p:sp>
        <p:nvSpPr>
          <p:cNvPr id="15" name="TextBox 34">
            <a:extLst>
              <a:ext uri="{FF2B5EF4-FFF2-40B4-BE49-F238E27FC236}">
                <a16:creationId xmlns:a16="http://schemas.microsoft.com/office/drawing/2014/main" id="{1FAD60AE-76BF-65F6-5B3A-F9963FDE189A}"/>
              </a:ext>
            </a:extLst>
          </p:cNvPr>
          <p:cNvSpPr txBox="1"/>
          <p:nvPr/>
        </p:nvSpPr>
        <p:spPr>
          <a:xfrm>
            <a:off x="16535400" y="9737482"/>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Page:13</a:t>
            </a:r>
          </a:p>
        </p:txBody>
      </p:sp>
    </p:spTree>
    <p:extLst>
      <p:ext uri="{BB962C8B-B14F-4D97-AF65-F5344CB8AC3E}">
        <p14:creationId xmlns:p14="http://schemas.microsoft.com/office/powerpoint/2010/main" val="360409827"/>
      </p:ext>
    </p:extLst>
  </p:cSld>
  <p:clrMapOvr>
    <a:masterClrMapping/>
  </p:clrMapOvr>
  <p:transition spd="slow">
    <p:cover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29F18-C37A-6F85-0840-03839F652CED}"/>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EEE188E0-2031-416E-9553-2E02AE281779}"/>
              </a:ext>
            </a:extLst>
          </p:cNvPr>
          <p:cNvSpPr txBox="1"/>
          <p:nvPr/>
        </p:nvSpPr>
        <p:spPr>
          <a:xfrm>
            <a:off x="990600" y="778121"/>
            <a:ext cx="8229600" cy="670889"/>
          </a:xfrm>
          <a:prstGeom prst="rect">
            <a:avLst/>
          </a:prstGeom>
        </p:spPr>
        <p:txBody>
          <a:bodyPr wrap="square" lIns="0" tIns="0" rIns="0" bIns="0" rtlCol="0" anchor="t">
            <a:spAutoFit/>
          </a:bodyPr>
          <a:lstStyle/>
          <a:p>
            <a:pPr algn="l">
              <a:lnSpc>
                <a:spcPts val="5615"/>
              </a:lnSpc>
            </a:pPr>
            <a:r>
              <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rPr>
              <a:t>Visualization of Clustering Results</a:t>
            </a:r>
          </a:p>
        </p:txBody>
      </p:sp>
      <p:cxnSp>
        <p:nvCxnSpPr>
          <p:cNvPr id="36" name="Straight Connector 35">
            <a:extLst>
              <a:ext uri="{FF2B5EF4-FFF2-40B4-BE49-F238E27FC236}">
                <a16:creationId xmlns:a16="http://schemas.microsoft.com/office/drawing/2014/main" id="{DD4CF4E0-F8AC-7867-340A-42E2489FE3CE}"/>
              </a:ext>
            </a:extLst>
          </p:cNvPr>
          <p:cNvCxnSpPr>
            <a:cxnSpLocks/>
          </p:cNvCxnSpPr>
          <p:nvPr/>
        </p:nvCxnSpPr>
        <p:spPr>
          <a:xfrm>
            <a:off x="990600" y="1638300"/>
            <a:ext cx="71628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64" name="TextBox 28">
            <a:extLst>
              <a:ext uri="{FF2B5EF4-FFF2-40B4-BE49-F238E27FC236}">
                <a16:creationId xmlns:a16="http://schemas.microsoft.com/office/drawing/2014/main" id="{5C5E20F6-EF6C-2D9E-310F-1136EFB0E1CC}"/>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E4274858-331E-F2F9-0237-E791CA58DBA0}"/>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71" name="TextBox 70">
            <a:extLst>
              <a:ext uri="{FF2B5EF4-FFF2-40B4-BE49-F238E27FC236}">
                <a16:creationId xmlns:a16="http://schemas.microsoft.com/office/drawing/2014/main" id="{DC0517B4-E74E-04C4-93E6-F9E7C1A21B77}"/>
              </a:ext>
            </a:extLst>
          </p:cNvPr>
          <p:cNvSpPr txBox="1"/>
          <p:nvPr/>
        </p:nvSpPr>
        <p:spPr>
          <a:xfrm>
            <a:off x="8686800" y="4689987"/>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7B8523B6-EE40-F3B2-06E7-21A2EAD01A25}"/>
              </a:ext>
            </a:extLst>
          </p:cNvPr>
          <p:cNvSpPr txBox="1"/>
          <p:nvPr/>
        </p:nvSpPr>
        <p:spPr>
          <a:xfrm>
            <a:off x="919162" y="1827591"/>
            <a:ext cx="8610600" cy="400110"/>
          </a:xfrm>
          <a:prstGeom prst="rect">
            <a:avLst/>
          </a:prstGeom>
          <a:noFill/>
        </p:spPr>
        <p:txBody>
          <a:bodyPr wrap="square" rtlCol="0">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Comparative analysis of clustering effectiveness</a:t>
            </a:r>
          </a:p>
        </p:txBody>
      </p:sp>
      <p:sp>
        <p:nvSpPr>
          <p:cNvPr id="3" name="Text 1">
            <a:extLst>
              <a:ext uri="{FF2B5EF4-FFF2-40B4-BE49-F238E27FC236}">
                <a16:creationId xmlns:a16="http://schemas.microsoft.com/office/drawing/2014/main" id="{C91D511A-8A50-62A2-48B5-895E57FA401F}"/>
              </a:ext>
            </a:extLst>
          </p:cNvPr>
          <p:cNvSpPr/>
          <p:nvPr/>
        </p:nvSpPr>
        <p:spPr>
          <a:xfrm>
            <a:off x="1884274" y="7782129"/>
            <a:ext cx="3544044" cy="442913"/>
          </a:xfrm>
          <a:prstGeom prst="rect">
            <a:avLst/>
          </a:prstGeom>
          <a:noFill/>
          <a:ln/>
        </p:spPr>
        <p:txBody>
          <a:bodyPr wrap="none" lIns="0" tIns="0" rIns="0" bIns="0" rtlCol="0" anchor="t"/>
          <a:lstStyle/>
          <a:p>
            <a:pPr>
              <a:lnSpc>
                <a:spcPts val="3438"/>
              </a:lnSpc>
            </a:pPr>
            <a:r>
              <a:rPr lang="en-US" sz="3200" b="1" dirty="0">
                <a:solidFill>
                  <a:srgbClr val="443728"/>
                </a:solidFill>
                <a:latin typeface="Times New Roman" panose="02020603050405020304" pitchFamily="18" charset="0"/>
                <a:ea typeface="Crimson Pro Bold" pitchFamily="34" charset="-122"/>
                <a:cs typeface="Times New Roman" panose="02020603050405020304" pitchFamily="18" charset="0"/>
              </a:rPr>
              <a:t>K-Means</a:t>
            </a:r>
          </a:p>
        </p:txBody>
      </p:sp>
      <p:sp>
        <p:nvSpPr>
          <p:cNvPr id="4" name="Text 1">
            <a:extLst>
              <a:ext uri="{FF2B5EF4-FFF2-40B4-BE49-F238E27FC236}">
                <a16:creationId xmlns:a16="http://schemas.microsoft.com/office/drawing/2014/main" id="{49EB647A-8082-6FBC-7CE3-C419A70EE8BD}"/>
              </a:ext>
            </a:extLst>
          </p:cNvPr>
          <p:cNvSpPr/>
          <p:nvPr/>
        </p:nvSpPr>
        <p:spPr>
          <a:xfrm>
            <a:off x="14249400" y="7782128"/>
            <a:ext cx="3544044" cy="442913"/>
          </a:xfrm>
          <a:prstGeom prst="rect">
            <a:avLst/>
          </a:prstGeom>
          <a:noFill/>
          <a:ln/>
        </p:spPr>
        <p:txBody>
          <a:bodyPr wrap="none" lIns="0" tIns="0" rIns="0" bIns="0" rtlCol="0" anchor="t"/>
          <a:lstStyle/>
          <a:p>
            <a:pPr>
              <a:lnSpc>
                <a:spcPts val="3438"/>
              </a:lnSpc>
            </a:pPr>
            <a:r>
              <a:rPr lang="en-US" sz="3200" b="1" dirty="0">
                <a:solidFill>
                  <a:srgbClr val="443728"/>
                </a:solidFill>
                <a:latin typeface="Times New Roman" panose="02020603050405020304" pitchFamily="18" charset="0"/>
                <a:ea typeface="Crimson Pro Bold" pitchFamily="34" charset="-122"/>
                <a:cs typeface="Times New Roman" panose="02020603050405020304" pitchFamily="18" charset="0"/>
              </a:rPr>
              <a:t>DBSCAN</a:t>
            </a:r>
          </a:p>
        </p:txBody>
      </p:sp>
      <p:sp>
        <p:nvSpPr>
          <p:cNvPr id="6" name="Text 1">
            <a:extLst>
              <a:ext uri="{FF2B5EF4-FFF2-40B4-BE49-F238E27FC236}">
                <a16:creationId xmlns:a16="http://schemas.microsoft.com/office/drawing/2014/main" id="{23AA40DE-23D1-86C9-BF63-C92E28F7D4B2}"/>
              </a:ext>
            </a:extLst>
          </p:cNvPr>
          <p:cNvSpPr/>
          <p:nvPr/>
        </p:nvSpPr>
        <p:spPr>
          <a:xfrm>
            <a:off x="8382000" y="7782128"/>
            <a:ext cx="3544044" cy="442913"/>
          </a:xfrm>
          <a:prstGeom prst="rect">
            <a:avLst/>
          </a:prstGeom>
          <a:noFill/>
          <a:ln/>
        </p:spPr>
        <p:txBody>
          <a:bodyPr wrap="none" lIns="0" tIns="0" rIns="0" bIns="0" rtlCol="0" anchor="t"/>
          <a:lstStyle/>
          <a:p>
            <a:pPr>
              <a:lnSpc>
                <a:spcPts val="3438"/>
              </a:lnSpc>
            </a:pPr>
            <a:r>
              <a:rPr lang="en-US" sz="3200" b="1" dirty="0">
                <a:solidFill>
                  <a:srgbClr val="443728"/>
                </a:solidFill>
                <a:latin typeface="Times New Roman" panose="02020603050405020304" pitchFamily="18" charset="0"/>
                <a:ea typeface="Crimson Pro Bold" pitchFamily="34" charset="-122"/>
                <a:cs typeface="Times New Roman" panose="02020603050405020304" pitchFamily="18" charset="0"/>
              </a:rPr>
              <a:t>Hierarchical</a:t>
            </a:r>
          </a:p>
        </p:txBody>
      </p:sp>
      <p:pic>
        <p:nvPicPr>
          <p:cNvPr id="5" name="Picture 4">
            <a:extLst>
              <a:ext uri="{FF2B5EF4-FFF2-40B4-BE49-F238E27FC236}">
                <a16:creationId xmlns:a16="http://schemas.microsoft.com/office/drawing/2014/main" id="{C365F722-5C85-1FD3-1108-048B4E747AE0}"/>
              </a:ext>
            </a:extLst>
          </p:cNvPr>
          <p:cNvPicPr>
            <a:picLocks noChangeAspect="1"/>
          </p:cNvPicPr>
          <p:nvPr/>
        </p:nvPicPr>
        <p:blipFill>
          <a:blip r:embed="rId2"/>
          <a:srcRect l="1885" t="1952" r="3435" b="3123"/>
          <a:stretch/>
        </p:blipFill>
        <p:spPr>
          <a:xfrm>
            <a:off x="112252" y="3223416"/>
            <a:ext cx="5805454" cy="4206084"/>
          </a:xfrm>
          <a:prstGeom prst="rect">
            <a:avLst/>
          </a:prstGeom>
        </p:spPr>
      </p:pic>
      <p:pic>
        <p:nvPicPr>
          <p:cNvPr id="7" name="Picture 6">
            <a:extLst>
              <a:ext uri="{FF2B5EF4-FFF2-40B4-BE49-F238E27FC236}">
                <a16:creationId xmlns:a16="http://schemas.microsoft.com/office/drawing/2014/main" id="{D4B9C7EC-074F-67EB-7CC7-192FA004248E}"/>
              </a:ext>
            </a:extLst>
          </p:cNvPr>
          <p:cNvPicPr>
            <a:picLocks noChangeAspect="1"/>
          </p:cNvPicPr>
          <p:nvPr/>
        </p:nvPicPr>
        <p:blipFill>
          <a:blip r:embed="rId3"/>
          <a:srcRect l="1338" t="949" r="2149" b="2208"/>
          <a:stretch/>
        </p:blipFill>
        <p:spPr>
          <a:xfrm>
            <a:off x="6371308" y="3223416"/>
            <a:ext cx="5795142" cy="3969312"/>
          </a:xfrm>
          <a:prstGeom prst="rect">
            <a:avLst/>
          </a:prstGeom>
        </p:spPr>
      </p:pic>
      <p:pic>
        <p:nvPicPr>
          <p:cNvPr id="8" name="Picture 7">
            <a:extLst>
              <a:ext uri="{FF2B5EF4-FFF2-40B4-BE49-F238E27FC236}">
                <a16:creationId xmlns:a16="http://schemas.microsoft.com/office/drawing/2014/main" id="{16A339F1-5BAA-D3FE-B8F7-84253238A8E4}"/>
              </a:ext>
            </a:extLst>
          </p:cNvPr>
          <p:cNvPicPr>
            <a:picLocks noChangeAspect="1"/>
          </p:cNvPicPr>
          <p:nvPr/>
        </p:nvPicPr>
        <p:blipFill>
          <a:blip r:embed="rId4"/>
          <a:srcRect l="1100" t="1806" r="1100"/>
          <a:stretch/>
        </p:blipFill>
        <p:spPr>
          <a:xfrm>
            <a:off x="12506917" y="3223416"/>
            <a:ext cx="5286527" cy="3969312"/>
          </a:xfrm>
          <a:prstGeom prst="rect">
            <a:avLst/>
          </a:prstGeom>
        </p:spPr>
      </p:pic>
      <p:sp>
        <p:nvSpPr>
          <p:cNvPr id="9" name="TextBox 34">
            <a:extLst>
              <a:ext uri="{FF2B5EF4-FFF2-40B4-BE49-F238E27FC236}">
                <a16:creationId xmlns:a16="http://schemas.microsoft.com/office/drawing/2014/main" id="{39D2DA86-06E1-51D4-A22F-181B0E5A1874}"/>
              </a:ext>
            </a:extLst>
          </p:cNvPr>
          <p:cNvSpPr txBox="1"/>
          <p:nvPr/>
        </p:nvSpPr>
        <p:spPr>
          <a:xfrm>
            <a:off x="16535400" y="9715500"/>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Page:14</a:t>
            </a:r>
          </a:p>
        </p:txBody>
      </p:sp>
    </p:spTree>
    <p:extLst>
      <p:ext uri="{BB962C8B-B14F-4D97-AF65-F5344CB8AC3E}">
        <p14:creationId xmlns:p14="http://schemas.microsoft.com/office/powerpoint/2010/main" val="389982063"/>
      </p:ext>
    </p:extLst>
  </p:cSld>
  <p:clrMapOvr>
    <a:masterClrMapping/>
  </p:clrMapOvr>
  <p:transition spd="slow">
    <p:cover dir="ld"/>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1"/>
          <p:cNvSpPr/>
          <p:nvPr/>
        </p:nvSpPr>
        <p:spPr>
          <a:xfrm>
            <a:off x="992237" y="2336899"/>
            <a:ext cx="4510088" cy="935534"/>
          </a:xfrm>
          <a:prstGeom prst="rect">
            <a:avLst/>
          </a:prstGeom>
          <a:noFill/>
          <a:ln/>
        </p:spPr>
        <p:txBody>
          <a:bodyPr wrap="none" lIns="0" tIns="0" rIns="0" bIns="0" rtlCol="0" anchor="t"/>
          <a:lstStyle/>
          <a:p>
            <a:pPr algn="ctr">
              <a:lnSpc>
                <a:spcPts val="7313"/>
              </a:lnSpc>
            </a:pPr>
            <a:r>
              <a:rPr lang="en-US" sz="6600" b="1" dirty="0">
                <a:solidFill>
                  <a:srgbClr val="443728"/>
                </a:solidFill>
                <a:latin typeface="Times New Roman" panose="02020603050405020304" pitchFamily="18" charset="0"/>
                <a:ea typeface="Crimson Pro Bold" pitchFamily="34" charset="-122"/>
                <a:cs typeface="Times New Roman" panose="02020603050405020304" pitchFamily="18" charset="0"/>
              </a:rPr>
              <a:t>0.7953</a:t>
            </a:r>
            <a:endParaRPr lang="en-US" sz="6600" dirty="0">
              <a:latin typeface="Times New Roman" panose="02020603050405020304" pitchFamily="18" charset="0"/>
              <a:cs typeface="Times New Roman" panose="02020603050405020304" pitchFamily="18" charset="0"/>
            </a:endParaRPr>
          </a:p>
        </p:txBody>
      </p:sp>
      <p:sp>
        <p:nvSpPr>
          <p:cNvPr id="5" name="Text 2"/>
          <p:cNvSpPr/>
          <p:nvPr/>
        </p:nvSpPr>
        <p:spPr>
          <a:xfrm>
            <a:off x="1475186" y="3626644"/>
            <a:ext cx="3544044" cy="442913"/>
          </a:xfrm>
          <a:prstGeom prst="rect">
            <a:avLst/>
          </a:prstGeom>
          <a:noFill/>
          <a:ln/>
        </p:spPr>
        <p:txBody>
          <a:bodyPr wrap="none" lIns="0" tIns="0" rIns="0" bIns="0" rtlCol="0" anchor="t"/>
          <a:lstStyle/>
          <a:p>
            <a:pPr algn="ctr">
              <a:lnSpc>
                <a:spcPts val="3438"/>
              </a:lnSpc>
            </a:pPr>
            <a:r>
              <a:rPr lang="en-US" sz="3200" b="1" dirty="0">
                <a:solidFill>
                  <a:srgbClr val="443728"/>
                </a:solidFill>
                <a:latin typeface="Times New Roman" panose="02020603050405020304" pitchFamily="18" charset="0"/>
                <a:ea typeface="Crimson Pro Bold" pitchFamily="34" charset="-122"/>
                <a:cs typeface="Times New Roman" panose="02020603050405020304" pitchFamily="18" charset="0"/>
              </a:rPr>
              <a:t>K-Means</a:t>
            </a:r>
            <a:endParaRPr lang="en-US" sz="2750" dirty="0">
              <a:latin typeface="Times New Roman" panose="02020603050405020304" pitchFamily="18" charset="0"/>
              <a:cs typeface="Times New Roman" panose="02020603050405020304" pitchFamily="18" charset="0"/>
            </a:endParaRPr>
          </a:p>
        </p:txBody>
      </p:sp>
      <p:sp>
        <p:nvSpPr>
          <p:cNvPr id="6" name="Text 3"/>
          <p:cNvSpPr/>
          <p:nvPr/>
        </p:nvSpPr>
        <p:spPr>
          <a:xfrm>
            <a:off x="992237" y="4239667"/>
            <a:ext cx="4510088" cy="907256"/>
          </a:xfrm>
          <a:prstGeom prst="rect">
            <a:avLst/>
          </a:prstGeom>
          <a:noFill/>
          <a:ln/>
        </p:spPr>
        <p:txBody>
          <a:bodyPr wrap="square" lIns="0" tIns="0" rIns="0" bIns="0" rtlCol="0" anchor="t"/>
          <a:lstStyle/>
          <a:p>
            <a:pPr algn="ctr">
              <a:lnSpc>
                <a:spcPts val="3563"/>
              </a:lnSpc>
            </a:pPr>
            <a:r>
              <a:rPr lang="en-US" sz="2188" dirty="0">
                <a:latin typeface="Open Sans" pitchFamily="34" charset="0"/>
                <a:ea typeface="Open Sans" pitchFamily="34" charset="-122"/>
                <a:cs typeface="Open Sans" pitchFamily="34" charset="-120"/>
              </a:rPr>
              <a:t>Indicates the highest separation between clusters.</a:t>
            </a:r>
            <a:endParaRPr lang="en-US" sz="2188" dirty="0"/>
          </a:p>
        </p:txBody>
      </p:sp>
      <p:sp>
        <p:nvSpPr>
          <p:cNvPr id="7" name="Text 4"/>
          <p:cNvSpPr/>
          <p:nvPr/>
        </p:nvSpPr>
        <p:spPr>
          <a:xfrm>
            <a:off x="5927527" y="2336899"/>
            <a:ext cx="4510236" cy="935534"/>
          </a:xfrm>
          <a:prstGeom prst="rect">
            <a:avLst/>
          </a:prstGeom>
          <a:noFill/>
          <a:ln/>
        </p:spPr>
        <p:txBody>
          <a:bodyPr wrap="none" lIns="0" tIns="0" rIns="0" bIns="0" rtlCol="0" anchor="t"/>
          <a:lstStyle/>
          <a:p>
            <a:pPr algn="ctr">
              <a:lnSpc>
                <a:spcPts val="7313"/>
              </a:lnSpc>
            </a:pPr>
            <a:r>
              <a:rPr lang="en-US" sz="6600" b="1" dirty="0">
                <a:solidFill>
                  <a:srgbClr val="443728"/>
                </a:solidFill>
                <a:latin typeface="Times New Roman" panose="02020603050405020304" pitchFamily="18" charset="0"/>
                <a:ea typeface="Crimson Pro Bold" pitchFamily="34" charset="-122"/>
                <a:cs typeface="Times New Roman" panose="02020603050405020304" pitchFamily="18" charset="0"/>
              </a:rPr>
              <a:t>0.7953</a:t>
            </a:r>
          </a:p>
        </p:txBody>
      </p:sp>
      <p:sp>
        <p:nvSpPr>
          <p:cNvPr id="8" name="Text 5"/>
          <p:cNvSpPr/>
          <p:nvPr/>
        </p:nvSpPr>
        <p:spPr>
          <a:xfrm>
            <a:off x="6410623" y="3626644"/>
            <a:ext cx="3544044" cy="442913"/>
          </a:xfrm>
          <a:prstGeom prst="rect">
            <a:avLst/>
          </a:prstGeom>
          <a:noFill/>
          <a:ln/>
        </p:spPr>
        <p:txBody>
          <a:bodyPr wrap="none" lIns="0" tIns="0" rIns="0" bIns="0" rtlCol="0" anchor="t"/>
          <a:lstStyle/>
          <a:p>
            <a:pPr algn="ctr">
              <a:lnSpc>
                <a:spcPts val="3438"/>
              </a:lnSpc>
            </a:pPr>
            <a:r>
              <a:rPr lang="en-US" sz="3200" b="1" dirty="0">
                <a:solidFill>
                  <a:srgbClr val="443728"/>
                </a:solidFill>
                <a:latin typeface="Times New Roman" panose="02020603050405020304" pitchFamily="18" charset="0"/>
                <a:ea typeface="Crimson Pro Bold" pitchFamily="34" charset="-122"/>
                <a:cs typeface="Times New Roman" panose="02020603050405020304" pitchFamily="18" charset="0"/>
              </a:rPr>
              <a:t>Hierarchical</a:t>
            </a:r>
          </a:p>
        </p:txBody>
      </p:sp>
      <p:sp>
        <p:nvSpPr>
          <p:cNvPr id="9" name="Text 6"/>
          <p:cNvSpPr/>
          <p:nvPr/>
        </p:nvSpPr>
        <p:spPr>
          <a:xfrm>
            <a:off x="5927527" y="4239667"/>
            <a:ext cx="4510236" cy="907256"/>
          </a:xfrm>
          <a:prstGeom prst="rect">
            <a:avLst/>
          </a:prstGeom>
          <a:noFill/>
          <a:ln/>
        </p:spPr>
        <p:txBody>
          <a:bodyPr wrap="square" lIns="0" tIns="0" rIns="0" bIns="0" rtlCol="0" anchor="t"/>
          <a:lstStyle/>
          <a:p>
            <a:pPr algn="ctr">
              <a:lnSpc>
                <a:spcPts val="3563"/>
              </a:lnSpc>
            </a:pPr>
            <a:r>
              <a:rPr lang="en-US" sz="2188" dirty="0">
                <a:latin typeface="Open Sans" pitchFamily="34" charset="0"/>
                <a:ea typeface="Open Sans" pitchFamily="34" charset="-122"/>
                <a:cs typeface="Open Sans" pitchFamily="34" charset="-120"/>
              </a:rPr>
              <a:t>Slightly lower separation, but still performs well.</a:t>
            </a:r>
            <a:endParaRPr lang="en-US" sz="2188" dirty="0"/>
          </a:p>
        </p:txBody>
      </p:sp>
      <p:sp>
        <p:nvSpPr>
          <p:cNvPr id="10" name="Text 7"/>
          <p:cNvSpPr/>
          <p:nvPr/>
        </p:nvSpPr>
        <p:spPr>
          <a:xfrm>
            <a:off x="3048000" y="5926261"/>
            <a:ext cx="4510088" cy="935534"/>
          </a:xfrm>
          <a:prstGeom prst="rect">
            <a:avLst/>
          </a:prstGeom>
          <a:noFill/>
          <a:ln/>
        </p:spPr>
        <p:txBody>
          <a:bodyPr wrap="none" lIns="0" tIns="0" rIns="0" bIns="0" rtlCol="0" anchor="t"/>
          <a:lstStyle/>
          <a:p>
            <a:pPr algn="ctr">
              <a:lnSpc>
                <a:spcPts val="7313"/>
              </a:lnSpc>
            </a:pPr>
            <a:r>
              <a:rPr lang="en-US" sz="6600" b="1" dirty="0">
                <a:solidFill>
                  <a:srgbClr val="443728"/>
                </a:solidFill>
                <a:latin typeface="Crimson Pro Bold" pitchFamily="34" charset="0"/>
                <a:ea typeface="Crimson Pro Bold" pitchFamily="34" charset="-122"/>
                <a:cs typeface="Crimson Pro Bold" pitchFamily="34" charset="-120"/>
              </a:rPr>
              <a:t>-</a:t>
            </a:r>
            <a:r>
              <a:rPr lang="en-US" sz="6600" b="1" dirty="0">
                <a:solidFill>
                  <a:srgbClr val="443728"/>
                </a:solidFill>
                <a:latin typeface="Times New Roman" panose="02020603050405020304" pitchFamily="18" charset="0"/>
                <a:ea typeface="Crimson Pro Bold" pitchFamily="34" charset="-122"/>
                <a:cs typeface="Times New Roman" panose="02020603050405020304" pitchFamily="18" charset="0"/>
              </a:rPr>
              <a:t>0.5975</a:t>
            </a:r>
          </a:p>
        </p:txBody>
      </p:sp>
      <p:sp>
        <p:nvSpPr>
          <p:cNvPr id="11" name="Text 8"/>
          <p:cNvSpPr/>
          <p:nvPr/>
        </p:nvSpPr>
        <p:spPr>
          <a:xfrm>
            <a:off x="3730303" y="7008948"/>
            <a:ext cx="3544044" cy="442913"/>
          </a:xfrm>
          <a:prstGeom prst="rect">
            <a:avLst/>
          </a:prstGeom>
          <a:noFill/>
          <a:ln/>
        </p:spPr>
        <p:txBody>
          <a:bodyPr wrap="none" lIns="0" tIns="0" rIns="0" bIns="0" rtlCol="0" anchor="t"/>
          <a:lstStyle/>
          <a:p>
            <a:pPr algn="ctr">
              <a:lnSpc>
                <a:spcPts val="3438"/>
              </a:lnSpc>
            </a:pPr>
            <a:r>
              <a:rPr lang="en-US" sz="3200" b="1" dirty="0">
                <a:solidFill>
                  <a:srgbClr val="443728"/>
                </a:solidFill>
                <a:latin typeface="Times New Roman" panose="02020603050405020304" pitchFamily="18" charset="0"/>
                <a:ea typeface="Crimson Pro Bold" pitchFamily="34" charset="-122"/>
                <a:cs typeface="Times New Roman" panose="02020603050405020304" pitchFamily="18" charset="0"/>
              </a:rPr>
              <a:t>DBSCAN</a:t>
            </a:r>
          </a:p>
        </p:txBody>
      </p:sp>
      <p:sp>
        <p:nvSpPr>
          <p:cNvPr id="12" name="Text 9"/>
          <p:cNvSpPr/>
          <p:nvPr/>
        </p:nvSpPr>
        <p:spPr>
          <a:xfrm>
            <a:off x="3080892" y="7641133"/>
            <a:ext cx="4510088" cy="1360885"/>
          </a:xfrm>
          <a:prstGeom prst="rect">
            <a:avLst/>
          </a:prstGeom>
          <a:noFill/>
          <a:ln/>
        </p:spPr>
        <p:txBody>
          <a:bodyPr wrap="square" lIns="0" tIns="0" rIns="0" bIns="0" rtlCol="0" anchor="t"/>
          <a:lstStyle/>
          <a:p>
            <a:pPr algn="ctr">
              <a:lnSpc>
                <a:spcPts val="3563"/>
              </a:lnSpc>
            </a:pPr>
            <a:r>
              <a:rPr lang="en-US" sz="2188" dirty="0">
                <a:latin typeface="Open Sans" pitchFamily="34" charset="0"/>
                <a:ea typeface="Open Sans" pitchFamily="34" charset="-122"/>
                <a:cs typeface="Open Sans" pitchFamily="34" charset="-120"/>
              </a:rPr>
              <a:t>Indicates poor clustering due to noise and challenges with the chosen parameters.</a:t>
            </a:r>
            <a:endParaRPr lang="en-US" sz="2188" dirty="0"/>
          </a:p>
        </p:txBody>
      </p:sp>
      <p:sp>
        <p:nvSpPr>
          <p:cNvPr id="13" name="TextBox 19">
            <a:extLst>
              <a:ext uri="{FF2B5EF4-FFF2-40B4-BE49-F238E27FC236}">
                <a16:creationId xmlns:a16="http://schemas.microsoft.com/office/drawing/2014/main" id="{4B2B7DD8-1EC9-E7A2-2AAE-27D6551B01CA}"/>
              </a:ext>
            </a:extLst>
          </p:cNvPr>
          <p:cNvSpPr txBox="1"/>
          <p:nvPr/>
        </p:nvSpPr>
        <p:spPr>
          <a:xfrm>
            <a:off x="990600" y="618112"/>
            <a:ext cx="8229600" cy="670889"/>
          </a:xfrm>
          <a:prstGeom prst="rect">
            <a:avLst/>
          </a:prstGeom>
        </p:spPr>
        <p:txBody>
          <a:bodyPr wrap="square" lIns="0" tIns="0" rIns="0" bIns="0" rtlCol="0" anchor="t">
            <a:spAutoFit/>
          </a:bodyPr>
          <a:lstStyle/>
          <a:p>
            <a:pPr algn="l">
              <a:lnSpc>
                <a:spcPts val="5615"/>
              </a:lnSpc>
            </a:pPr>
            <a:r>
              <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rPr>
              <a:t>Silhouette Scores Analysis</a:t>
            </a:r>
          </a:p>
        </p:txBody>
      </p:sp>
      <p:cxnSp>
        <p:nvCxnSpPr>
          <p:cNvPr id="14" name="Straight Connector 13">
            <a:extLst>
              <a:ext uri="{FF2B5EF4-FFF2-40B4-BE49-F238E27FC236}">
                <a16:creationId xmlns:a16="http://schemas.microsoft.com/office/drawing/2014/main" id="{74AFB2B5-E366-175D-9FA9-43D6C9604724}"/>
              </a:ext>
            </a:extLst>
          </p:cNvPr>
          <p:cNvCxnSpPr>
            <a:cxnSpLocks/>
          </p:cNvCxnSpPr>
          <p:nvPr/>
        </p:nvCxnSpPr>
        <p:spPr>
          <a:xfrm>
            <a:off x="990600" y="1485900"/>
            <a:ext cx="5420023"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graphicFrame>
        <p:nvGraphicFramePr>
          <p:cNvPr id="24" name="Chart 23">
            <a:extLst>
              <a:ext uri="{FF2B5EF4-FFF2-40B4-BE49-F238E27FC236}">
                <a16:creationId xmlns:a16="http://schemas.microsoft.com/office/drawing/2014/main" id="{1D2B3883-5AEA-0651-37FA-963579A6F3BA}"/>
              </a:ext>
            </a:extLst>
          </p:cNvPr>
          <p:cNvGraphicFramePr/>
          <p:nvPr>
            <p:extLst>
              <p:ext uri="{D42A27DB-BD31-4B8C-83A1-F6EECF244321}">
                <p14:modId xmlns:p14="http://schemas.microsoft.com/office/powerpoint/2010/main" val="3603994272"/>
              </p:ext>
            </p:extLst>
          </p:nvPr>
        </p:nvGraphicFramePr>
        <p:xfrm>
          <a:off x="11506200" y="1"/>
          <a:ext cx="6781800" cy="971549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34">
            <a:extLst>
              <a:ext uri="{FF2B5EF4-FFF2-40B4-BE49-F238E27FC236}">
                <a16:creationId xmlns:a16="http://schemas.microsoft.com/office/drawing/2014/main" id="{9A1A13F5-7C8A-9192-1714-50123CEA263C}"/>
              </a:ext>
            </a:extLst>
          </p:cNvPr>
          <p:cNvSpPr txBox="1"/>
          <p:nvPr/>
        </p:nvSpPr>
        <p:spPr>
          <a:xfrm>
            <a:off x="16573035" y="9791700"/>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Page:15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4">
            <a:duotone>
              <a:prstClr val="black"/>
              <a:srgbClr val="0000FF">
                <a:tint val="45000"/>
                <a:satMod val="400000"/>
              </a:srgbClr>
            </a:duotone>
          </a:blip>
          <a:stretch>
            <a:fillRect/>
          </a:stretch>
        </p:blipFill>
        <p:spPr>
          <a:xfrm>
            <a:off x="673299" y="2391595"/>
            <a:ext cx="941486" cy="1506588"/>
          </a:xfrm>
          <a:prstGeom prst="rect">
            <a:avLst/>
          </a:prstGeom>
        </p:spPr>
      </p:pic>
      <p:sp>
        <p:nvSpPr>
          <p:cNvPr id="5" name="Text 1"/>
          <p:cNvSpPr/>
          <p:nvPr/>
        </p:nvSpPr>
        <p:spPr>
          <a:xfrm>
            <a:off x="2057400" y="2527864"/>
            <a:ext cx="2354015" cy="294234"/>
          </a:xfrm>
          <a:prstGeom prst="rect">
            <a:avLst/>
          </a:prstGeom>
          <a:noFill/>
          <a:ln/>
        </p:spPr>
        <p:txBody>
          <a:bodyPr wrap="none" lIns="0" tIns="0" rIns="0" bIns="0" rtlCol="0" anchor="t"/>
          <a:lstStyle/>
          <a:p>
            <a:pPr>
              <a:lnSpc>
                <a:spcPts val="2313"/>
              </a:lnSpc>
            </a:pPr>
            <a:r>
              <a:rPr lang="en-US" sz="2800" b="1" dirty="0">
                <a:solidFill>
                  <a:srgbClr val="443728"/>
                </a:solidFill>
                <a:latin typeface="Times New Roman" panose="02020603050405020304" pitchFamily="18" charset="0"/>
                <a:ea typeface="Crimson Pro Bold" pitchFamily="34" charset="-122"/>
                <a:cs typeface="Times New Roman" panose="02020603050405020304" pitchFamily="18" charset="0"/>
              </a:rPr>
              <a:t>Model Selection</a:t>
            </a:r>
            <a:endParaRPr lang="en-US" sz="2800" dirty="0">
              <a:latin typeface="Times New Roman" panose="02020603050405020304" pitchFamily="18" charset="0"/>
              <a:cs typeface="Times New Roman" panose="02020603050405020304" pitchFamily="18" charset="0"/>
            </a:endParaRPr>
          </a:p>
        </p:txBody>
      </p:sp>
      <p:sp>
        <p:nvSpPr>
          <p:cNvPr id="6" name="Text 2"/>
          <p:cNvSpPr/>
          <p:nvPr/>
        </p:nvSpPr>
        <p:spPr>
          <a:xfrm>
            <a:off x="2057400" y="2995010"/>
            <a:ext cx="15746016" cy="301229"/>
          </a:xfrm>
          <a:prstGeom prst="rect">
            <a:avLst/>
          </a:prstGeom>
          <a:noFill/>
          <a:ln/>
        </p:spPr>
        <p:txBody>
          <a:bodyPr wrap="none" lIns="0" tIns="0" rIns="0" bIns="0" rtlCol="0" anchor="t"/>
          <a:lstStyle/>
          <a:p>
            <a:pPr>
              <a:lnSpc>
                <a:spcPts val="2313"/>
              </a:lnSpc>
            </a:pPr>
            <a:r>
              <a:rPr lang="en-US" sz="2000" dirty="0">
                <a:solidFill>
                  <a:srgbClr val="443728"/>
                </a:solidFill>
                <a:latin typeface="Open Sans" pitchFamily="34" charset="0"/>
                <a:ea typeface="Open Sans" pitchFamily="34" charset="-122"/>
                <a:cs typeface="Open Sans" pitchFamily="34" charset="-120"/>
              </a:rPr>
              <a:t>Based on silhouette scores, K-Means emerges as the most suitable algorithm.</a:t>
            </a:r>
            <a:endParaRPr lang="en-US" sz="2000" dirty="0"/>
          </a:p>
        </p:txBody>
      </p:sp>
      <p:pic>
        <p:nvPicPr>
          <p:cNvPr id="7" name="Image 2" descr="preencoded.png"/>
          <p:cNvPicPr>
            <a:picLocks noChangeAspect="1"/>
          </p:cNvPicPr>
          <p:nvPr/>
        </p:nvPicPr>
        <p:blipFill>
          <a:blip r:embed="rId5">
            <a:duotone>
              <a:prstClr val="black"/>
              <a:srgbClr val="0000FF">
                <a:tint val="45000"/>
                <a:satMod val="400000"/>
              </a:srgbClr>
            </a:duotone>
          </a:blip>
          <a:stretch>
            <a:fillRect/>
          </a:stretch>
        </p:blipFill>
        <p:spPr>
          <a:xfrm>
            <a:off x="673299" y="3996260"/>
            <a:ext cx="941486" cy="1506588"/>
          </a:xfrm>
          <a:prstGeom prst="rect">
            <a:avLst/>
          </a:prstGeom>
        </p:spPr>
      </p:pic>
      <p:sp>
        <p:nvSpPr>
          <p:cNvPr id="8" name="Text 3"/>
          <p:cNvSpPr/>
          <p:nvPr/>
        </p:nvSpPr>
        <p:spPr>
          <a:xfrm>
            <a:off x="2057400" y="4094403"/>
            <a:ext cx="2354015" cy="294234"/>
          </a:xfrm>
          <a:prstGeom prst="rect">
            <a:avLst/>
          </a:prstGeom>
          <a:noFill/>
          <a:ln/>
        </p:spPr>
        <p:txBody>
          <a:bodyPr wrap="none" lIns="0" tIns="0" rIns="0" bIns="0" rtlCol="0" anchor="t"/>
          <a:lstStyle/>
          <a:p>
            <a:pPr>
              <a:lnSpc>
                <a:spcPts val="2313"/>
              </a:lnSpc>
            </a:pPr>
            <a:r>
              <a:rPr lang="en-US" sz="2800" b="1" dirty="0">
                <a:solidFill>
                  <a:srgbClr val="443728"/>
                </a:solidFill>
                <a:latin typeface="Times New Roman" panose="02020603050405020304" pitchFamily="18" charset="0"/>
                <a:ea typeface="Crimson Pro Bold" pitchFamily="34" charset="-122"/>
                <a:cs typeface="Times New Roman" panose="02020603050405020304" pitchFamily="18" charset="0"/>
              </a:rPr>
              <a:t>Model</a:t>
            </a:r>
            <a:r>
              <a:rPr lang="en-US" sz="2400" b="1" dirty="0">
                <a:solidFill>
                  <a:srgbClr val="443728"/>
                </a:solidFill>
                <a:latin typeface="Crimson Pro Bold" pitchFamily="34" charset="0"/>
                <a:ea typeface="Crimson Pro Bold" pitchFamily="34" charset="-122"/>
                <a:cs typeface="Crimson Pro Bold" pitchFamily="34" charset="-120"/>
              </a:rPr>
              <a:t> </a:t>
            </a:r>
            <a:r>
              <a:rPr lang="en-US" sz="2800" b="1" dirty="0">
                <a:solidFill>
                  <a:srgbClr val="443728"/>
                </a:solidFill>
                <a:latin typeface="Times New Roman" panose="02020603050405020304" pitchFamily="18" charset="0"/>
                <a:ea typeface="Crimson Pro Bold" pitchFamily="34" charset="-122"/>
                <a:cs typeface="Times New Roman" panose="02020603050405020304" pitchFamily="18" charset="0"/>
              </a:rPr>
              <a:t>Training</a:t>
            </a:r>
          </a:p>
        </p:txBody>
      </p:sp>
      <p:sp>
        <p:nvSpPr>
          <p:cNvPr id="9" name="Text 4"/>
          <p:cNvSpPr/>
          <p:nvPr/>
        </p:nvSpPr>
        <p:spPr>
          <a:xfrm>
            <a:off x="2057400" y="4601030"/>
            <a:ext cx="15746016" cy="301229"/>
          </a:xfrm>
          <a:prstGeom prst="rect">
            <a:avLst/>
          </a:prstGeom>
          <a:noFill/>
          <a:ln/>
        </p:spPr>
        <p:txBody>
          <a:bodyPr wrap="none" lIns="0" tIns="0" rIns="0" bIns="0" rtlCol="0" anchor="t"/>
          <a:lstStyle/>
          <a:p>
            <a:pPr>
              <a:lnSpc>
                <a:spcPts val="2313"/>
              </a:lnSpc>
            </a:pPr>
            <a:r>
              <a:rPr lang="en-US" sz="2000" dirty="0">
                <a:solidFill>
                  <a:srgbClr val="443728"/>
                </a:solidFill>
                <a:latin typeface="Open Sans" pitchFamily="34" charset="0"/>
                <a:ea typeface="Open Sans" pitchFamily="34" charset="-122"/>
                <a:cs typeface="Open Sans" pitchFamily="34" charset="-120"/>
              </a:rPr>
              <a:t>The chosen K-Means model is trained on the dataset to learn cluster patterns.</a:t>
            </a:r>
            <a:endParaRPr lang="en-US" sz="2000" dirty="0"/>
          </a:p>
        </p:txBody>
      </p:sp>
      <p:pic>
        <p:nvPicPr>
          <p:cNvPr id="10" name="Image 3" descr="preencoded.png"/>
          <p:cNvPicPr>
            <a:picLocks noChangeAspect="1"/>
          </p:cNvPicPr>
          <p:nvPr/>
        </p:nvPicPr>
        <p:blipFill>
          <a:blip r:embed="rId6">
            <a:duotone>
              <a:prstClr val="black"/>
              <a:srgbClr val="0000FF">
                <a:tint val="45000"/>
                <a:satMod val="400000"/>
              </a:srgbClr>
            </a:duotone>
          </a:blip>
          <a:stretch>
            <a:fillRect/>
          </a:stretch>
        </p:blipFill>
        <p:spPr>
          <a:xfrm>
            <a:off x="673299" y="5635524"/>
            <a:ext cx="941486" cy="1506588"/>
          </a:xfrm>
          <a:prstGeom prst="rect">
            <a:avLst/>
          </a:prstGeom>
        </p:spPr>
      </p:pic>
      <p:sp>
        <p:nvSpPr>
          <p:cNvPr id="11" name="Text 5"/>
          <p:cNvSpPr/>
          <p:nvPr/>
        </p:nvSpPr>
        <p:spPr>
          <a:xfrm>
            <a:off x="2095500" y="5813383"/>
            <a:ext cx="2354015" cy="294234"/>
          </a:xfrm>
          <a:prstGeom prst="rect">
            <a:avLst/>
          </a:prstGeom>
          <a:noFill/>
          <a:ln/>
        </p:spPr>
        <p:txBody>
          <a:bodyPr wrap="none" lIns="0" tIns="0" rIns="0" bIns="0" rtlCol="0" anchor="t"/>
          <a:lstStyle/>
          <a:p>
            <a:pPr>
              <a:lnSpc>
                <a:spcPts val="2313"/>
              </a:lnSpc>
            </a:pPr>
            <a:r>
              <a:rPr lang="en-US" sz="2800" b="1" dirty="0">
                <a:solidFill>
                  <a:srgbClr val="443728"/>
                </a:solidFill>
                <a:latin typeface="Times New Roman" panose="02020603050405020304" pitchFamily="18" charset="0"/>
                <a:ea typeface="Crimson Pro Bold" pitchFamily="34" charset="-122"/>
                <a:cs typeface="Times New Roman" panose="02020603050405020304" pitchFamily="18" charset="0"/>
              </a:rPr>
              <a:t>Model Saving</a:t>
            </a:r>
          </a:p>
        </p:txBody>
      </p:sp>
      <p:sp>
        <p:nvSpPr>
          <p:cNvPr id="12" name="Text 6"/>
          <p:cNvSpPr/>
          <p:nvPr/>
        </p:nvSpPr>
        <p:spPr>
          <a:xfrm>
            <a:off x="2057400" y="6269084"/>
            <a:ext cx="15746016" cy="301229"/>
          </a:xfrm>
          <a:prstGeom prst="rect">
            <a:avLst/>
          </a:prstGeom>
          <a:noFill/>
          <a:ln/>
        </p:spPr>
        <p:txBody>
          <a:bodyPr wrap="none" lIns="0" tIns="0" rIns="0" bIns="0" rtlCol="0" anchor="t"/>
          <a:lstStyle/>
          <a:p>
            <a:pPr>
              <a:lnSpc>
                <a:spcPts val="2313"/>
              </a:lnSpc>
            </a:pPr>
            <a:r>
              <a:rPr lang="en-US" sz="2000" dirty="0">
                <a:solidFill>
                  <a:srgbClr val="443728"/>
                </a:solidFill>
                <a:latin typeface="Open Sans" pitchFamily="34" charset="0"/>
                <a:ea typeface="Open Sans" pitchFamily="34" charset="-122"/>
                <a:cs typeface="Open Sans" pitchFamily="34" charset="-120"/>
              </a:rPr>
              <a:t>Using joblib, the trained K-Means model is saved for future use.</a:t>
            </a:r>
            <a:endParaRPr lang="en-US" sz="2000" dirty="0"/>
          </a:p>
        </p:txBody>
      </p:sp>
      <p:pic>
        <p:nvPicPr>
          <p:cNvPr id="13" name="Image 4" descr="preencoded.png"/>
          <p:cNvPicPr>
            <a:picLocks noChangeAspect="1"/>
          </p:cNvPicPr>
          <p:nvPr/>
        </p:nvPicPr>
        <p:blipFill>
          <a:blip r:embed="rId7">
            <a:duotone>
              <a:prstClr val="black"/>
              <a:srgbClr val="0000FF">
                <a:tint val="45000"/>
                <a:satMod val="400000"/>
              </a:srgbClr>
            </a:duotone>
          </a:blip>
          <a:stretch>
            <a:fillRect/>
          </a:stretch>
        </p:blipFill>
        <p:spPr>
          <a:xfrm>
            <a:off x="673299" y="7238405"/>
            <a:ext cx="941486" cy="1506588"/>
          </a:xfrm>
          <a:prstGeom prst="rect">
            <a:avLst/>
          </a:prstGeom>
        </p:spPr>
      </p:pic>
      <p:sp>
        <p:nvSpPr>
          <p:cNvPr id="14" name="Text 7"/>
          <p:cNvSpPr/>
          <p:nvPr/>
        </p:nvSpPr>
        <p:spPr>
          <a:xfrm>
            <a:off x="2057399" y="7464902"/>
            <a:ext cx="2354015" cy="294234"/>
          </a:xfrm>
          <a:prstGeom prst="rect">
            <a:avLst/>
          </a:prstGeom>
          <a:noFill/>
          <a:ln/>
        </p:spPr>
        <p:txBody>
          <a:bodyPr wrap="none" lIns="0" tIns="0" rIns="0" bIns="0" rtlCol="0" anchor="t"/>
          <a:lstStyle/>
          <a:p>
            <a:pPr>
              <a:lnSpc>
                <a:spcPts val="2313"/>
              </a:lnSpc>
            </a:pPr>
            <a:r>
              <a:rPr lang="en-US" sz="2800" b="1" dirty="0">
                <a:solidFill>
                  <a:srgbClr val="443728"/>
                </a:solidFill>
                <a:latin typeface="Times New Roman" panose="02020603050405020304" pitchFamily="18" charset="0"/>
                <a:ea typeface="Crimson Pro Bold" pitchFamily="34" charset="-122"/>
                <a:cs typeface="Times New Roman" panose="02020603050405020304" pitchFamily="18" charset="0"/>
              </a:rPr>
              <a:t>Model Loading</a:t>
            </a:r>
          </a:p>
        </p:txBody>
      </p:sp>
      <p:sp>
        <p:nvSpPr>
          <p:cNvPr id="15" name="Text 8"/>
          <p:cNvSpPr/>
          <p:nvPr/>
        </p:nvSpPr>
        <p:spPr>
          <a:xfrm>
            <a:off x="2057400" y="7978524"/>
            <a:ext cx="15746016" cy="301229"/>
          </a:xfrm>
          <a:prstGeom prst="rect">
            <a:avLst/>
          </a:prstGeom>
          <a:noFill/>
          <a:ln/>
        </p:spPr>
        <p:txBody>
          <a:bodyPr wrap="none" lIns="0" tIns="0" rIns="0" bIns="0" rtlCol="0" anchor="t"/>
          <a:lstStyle/>
          <a:p>
            <a:pPr>
              <a:lnSpc>
                <a:spcPts val="2313"/>
              </a:lnSpc>
            </a:pPr>
            <a:r>
              <a:rPr lang="en-US" sz="2000" dirty="0">
                <a:solidFill>
                  <a:srgbClr val="443728"/>
                </a:solidFill>
                <a:latin typeface="Open Sans" pitchFamily="34" charset="0"/>
                <a:ea typeface="Open Sans" pitchFamily="34" charset="-122"/>
                <a:cs typeface="Open Sans" pitchFamily="34" charset="-120"/>
              </a:rPr>
              <a:t>The saved K-Means model is loaded for deployment in new applications.</a:t>
            </a:r>
            <a:endParaRPr lang="en-US" sz="2000" dirty="0"/>
          </a:p>
        </p:txBody>
      </p:sp>
      <p:sp>
        <p:nvSpPr>
          <p:cNvPr id="16" name="TextBox 19">
            <a:extLst>
              <a:ext uri="{FF2B5EF4-FFF2-40B4-BE49-F238E27FC236}">
                <a16:creationId xmlns:a16="http://schemas.microsoft.com/office/drawing/2014/main" id="{5AC0888E-ED09-3405-052F-1993E188249B}"/>
              </a:ext>
            </a:extLst>
          </p:cNvPr>
          <p:cNvSpPr txBox="1"/>
          <p:nvPr/>
        </p:nvSpPr>
        <p:spPr>
          <a:xfrm>
            <a:off x="990600" y="778121"/>
            <a:ext cx="12039600" cy="658835"/>
          </a:xfrm>
          <a:prstGeom prst="rect">
            <a:avLst/>
          </a:prstGeom>
        </p:spPr>
        <p:txBody>
          <a:bodyPr wrap="square" lIns="0" tIns="0" rIns="0" bIns="0" rtlCol="0" anchor="t">
            <a:spAutoFit/>
          </a:bodyPr>
          <a:lstStyle/>
          <a:p>
            <a:pPr algn="l">
              <a:lnSpc>
                <a:spcPts val="5615"/>
              </a:lnSpc>
            </a:pPr>
            <a:r>
              <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rPr>
              <a:t>Deployment and Model Deployment Strategies</a:t>
            </a:r>
          </a:p>
        </p:txBody>
      </p:sp>
      <p:cxnSp>
        <p:nvCxnSpPr>
          <p:cNvPr id="17" name="Straight Connector 16">
            <a:extLst>
              <a:ext uri="{FF2B5EF4-FFF2-40B4-BE49-F238E27FC236}">
                <a16:creationId xmlns:a16="http://schemas.microsoft.com/office/drawing/2014/main" id="{E30021F6-88F5-737C-4F12-94BDAC734143}"/>
              </a:ext>
            </a:extLst>
          </p:cNvPr>
          <p:cNvCxnSpPr>
            <a:cxnSpLocks/>
          </p:cNvCxnSpPr>
          <p:nvPr/>
        </p:nvCxnSpPr>
        <p:spPr>
          <a:xfrm>
            <a:off x="990600" y="1638300"/>
            <a:ext cx="96774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2" name="TextBox 34">
            <a:extLst>
              <a:ext uri="{FF2B5EF4-FFF2-40B4-BE49-F238E27FC236}">
                <a16:creationId xmlns:a16="http://schemas.microsoft.com/office/drawing/2014/main" id="{B58F7AF6-6BC7-815A-56A4-17C089B84CDD}"/>
              </a:ext>
            </a:extLst>
          </p:cNvPr>
          <p:cNvSpPr txBox="1"/>
          <p:nvPr/>
        </p:nvSpPr>
        <p:spPr>
          <a:xfrm>
            <a:off x="16573035" y="9715500"/>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Page:16</a:t>
            </a: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a:extLst>
            <a:ext uri="{FF2B5EF4-FFF2-40B4-BE49-F238E27FC236}">
              <a16:creationId xmlns:a16="http://schemas.microsoft.com/office/drawing/2014/main" id="{CA5ABBA9-3D0C-090E-68A2-1922385CC445}"/>
            </a:ext>
          </a:extLst>
        </p:cNvPr>
        <p:cNvGrpSpPr/>
        <p:nvPr/>
      </p:nvGrpSpPr>
      <p:grpSpPr>
        <a:xfrm>
          <a:off x="0" y="0"/>
          <a:ext cx="0" cy="0"/>
          <a:chOff x="0" y="0"/>
          <a:chExt cx="0" cy="0"/>
        </a:xfrm>
      </p:grpSpPr>
      <p:sp>
        <p:nvSpPr>
          <p:cNvPr id="16" name="TextBox 19">
            <a:extLst>
              <a:ext uri="{FF2B5EF4-FFF2-40B4-BE49-F238E27FC236}">
                <a16:creationId xmlns:a16="http://schemas.microsoft.com/office/drawing/2014/main" id="{0BB28D6E-1C76-F91D-220A-69EE7E079FD5}"/>
              </a:ext>
            </a:extLst>
          </p:cNvPr>
          <p:cNvSpPr txBox="1"/>
          <p:nvPr/>
        </p:nvSpPr>
        <p:spPr>
          <a:xfrm>
            <a:off x="990600" y="778121"/>
            <a:ext cx="12039600" cy="658835"/>
          </a:xfrm>
          <a:prstGeom prst="rect">
            <a:avLst/>
          </a:prstGeom>
        </p:spPr>
        <p:txBody>
          <a:bodyPr wrap="square" lIns="0" tIns="0" rIns="0" bIns="0" rtlCol="0" anchor="t">
            <a:spAutoFit/>
          </a:bodyPr>
          <a:lstStyle/>
          <a:p>
            <a:pPr algn="l">
              <a:lnSpc>
                <a:spcPts val="5615"/>
              </a:lnSpc>
            </a:pPr>
            <a:r>
              <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rPr>
              <a:t>Deployment </a:t>
            </a:r>
          </a:p>
        </p:txBody>
      </p:sp>
      <p:cxnSp>
        <p:nvCxnSpPr>
          <p:cNvPr id="17" name="Straight Connector 16">
            <a:extLst>
              <a:ext uri="{FF2B5EF4-FFF2-40B4-BE49-F238E27FC236}">
                <a16:creationId xmlns:a16="http://schemas.microsoft.com/office/drawing/2014/main" id="{7E8DD802-FC68-A128-D624-B8DA5BCC0BCE}"/>
              </a:ext>
            </a:extLst>
          </p:cNvPr>
          <p:cNvCxnSpPr>
            <a:cxnSpLocks/>
          </p:cNvCxnSpPr>
          <p:nvPr/>
        </p:nvCxnSpPr>
        <p:spPr>
          <a:xfrm>
            <a:off x="990600" y="1638300"/>
            <a:ext cx="28956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C8DEEE9-7C3B-CFDC-37C4-931B8B248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886" y="2095499"/>
            <a:ext cx="16407714" cy="6178745"/>
          </a:xfrm>
          <a:prstGeom prst="rect">
            <a:avLst/>
          </a:prstGeom>
        </p:spPr>
      </p:pic>
      <p:sp>
        <p:nvSpPr>
          <p:cNvPr id="19" name="TextBox 18">
            <a:extLst>
              <a:ext uri="{FF2B5EF4-FFF2-40B4-BE49-F238E27FC236}">
                <a16:creationId xmlns:a16="http://schemas.microsoft.com/office/drawing/2014/main" id="{B512ECDA-CFA0-16B4-85F6-6FA1567C9AE4}"/>
              </a:ext>
            </a:extLst>
          </p:cNvPr>
          <p:cNvSpPr txBox="1"/>
          <p:nvPr/>
        </p:nvSpPr>
        <p:spPr>
          <a:xfrm>
            <a:off x="4800600" y="8563455"/>
            <a:ext cx="9144000" cy="584775"/>
          </a:xfrm>
          <a:prstGeom prst="rect">
            <a:avLst/>
          </a:prstGeom>
          <a:noFill/>
        </p:spPr>
        <p:txBody>
          <a:bodyPr wrap="square">
            <a:spAutoFit/>
          </a:bodyPr>
          <a:lstStyle/>
          <a:p>
            <a:pPr algn="ctr"/>
            <a:r>
              <a:rPr lang="en-US" sz="3200" b="1" cap="none" dirty="0">
                <a:latin typeface="Times New Roman" panose="02020603050405020304" pitchFamily="18" charset="0"/>
                <a:cs typeface="Times New Roman" panose="02020603050405020304" pitchFamily="18" charset="0"/>
              </a:rPr>
              <a:t>Fig : Stream Lit Dashboard </a:t>
            </a:r>
          </a:p>
        </p:txBody>
      </p:sp>
      <p:sp>
        <p:nvSpPr>
          <p:cNvPr id="2" name="TextBox 34">
            <a:extLst>
              <a:ext uri="{FF2B5EF4-FFF2-40B4-BE49-F238E27FC236}">
                <a16:creationId xmlns:a16="http://schemas.microsoft.com/office/drawing/2014/main" id="{A6BC1BA1-564B-E1BE-57E4-53422C32D2C4}"/>
              </a:ext>
            </a:extLst>
          </p:cNvPr>
          <p:cNvSpPr txBox="1"/>
          <p:nvPr/>
        </p:nvSpPr>
        <p:spPr>
          <a:xfrm>
            <a:off x="16573035" y="9715500"/>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Page:17</a:t>
            </a:r>
          </a:p>
        </p:txBody>
      </p:sp>
    </p:spTree>
    <p:extLst>
      <p:ext uri="{BB962C8B-B14F-4D97-AF65-F5344CB8AC3E}">
        <p14:creationId xmlns:p14="http://schemas.microsoft.com/office/powerpoint/2010/main" val="392887344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251518" cy="10287000"/>
            <a:chOff x="0" y="0"/>
            <a:chExt cx="1646490" cy="2709333"/>
          </a:xfrm>
        </p:grpSpPr>
        <p:sp>
          <p:nvSpPr>
            <p:cNvPr id="3" name="Freeform 3"/>
            <p:cNvSpPr/>
            <p:nvPr/>
          </p:nvSpPr>
          <p:spPr>
            <a:xfrm>
              <a:off x="0" y="0"/>
              <a:ext cx="1646490" cy="2709333"/>
            </a:xfrm>
            <a:custGeom>
              <a:avLst/>
              <a:gdLst/>
              <a:ahLst/>
              <a:cxnLst/>
              <a:rect l="l" t="t" r="r" b="b"/>
              <a:pathLst>
                <a:path w="1646490" h="2709333">
                  <a:moveTo>
                    <a:pt x="0" y="0"/>
                  </a:moveTo>
                  <a:lnTo>
                    <a:pt x="1646490" y="0"/>
                  </a:lnTo>
                  <a:lnTo>
                    <a:pt x="1646490" y="2709333"/>
                  </a:lnTo>
                  <a:lnTo>
                    <a:pt x="0" y="2709333"/>
                  </a:lnTo>
                  <a:close/>
                </a:path>
              </a:pathLst>
            </a:custGeom>
            <a:solidFill>
              <a:srgbClr val="0345E4"/>
            </a:solidFill>
          </p:spPr>
        </p:sp>
        <p:sp>
          <p:nvSpPr>
            <p:cNvPr id="4" name="TextBox 4"/>
            <p:cNvSpPr txBox="1"/>
            <p:nvPr/>
          </p:nvSpPr>
          <p:spPr>
            <a:xfrm>
              <a:off x="0" y="-38100"/>
              <a:ext cx="1646490"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916626" y="1714499"/>
            <a:ext cx="3579174" cy="18421"/>
          </a:xfrm>
          <a:prstGeom prst="line">
            <a:avLst/>
          </a:prstGeom>
          <a:ln w="95250" cap="flat">
            <a:solidFill>
              <a:srgbClr val="FFFFFF"/>
            </a:solidFill>
            <a:prstDash val="solid"/>
            <a:headEnd type="none" w="sm" len="sm"/>
            <a:tailEnd type="none" w="sm" len="sm"/>
          </a:ln>
        </p:spPr>
      </p:sp>
      <p:grpSp>
        <p:nvGrpSpPr>
          <p:cNvPr id="16" name="Group 16"/>
          <p:cNvGrpSpPr/>
          <p:nvPr/>
        </p:nvGrpSpPr>
        <p:grpSpPr>
          <a:xfrm>
            <a:off x="10540565" y="8672642"/>
            <a:ext cx="3388461" cy="585658"/>
            <a:chOff x="0" y="0"/>
            <a:chExt cx="960727" cy="1232873"/>
          </a:xfrm>
        </p:grpSpPr>
        <p:sp>
          <p:nvSpPr>
            <p:cNvPr id="17" name="Freeform 17"/>
            <p:cNvSpPr/>
            <p:nvPr/>
          </p:nvSpPr>
          <p:spPr>
            <a:xfrm>
              <a:off x="0" y="0"/>
              <a:ext cx="960727" cy="1232873"/>
            </a:xfrm>
            <a:custGeom>
              <a:avLst/>
              <a:gdLst/>
              <a:ahLst/>
              <a:cxnLst/>
              <a:rect l="l" t="t" r="r" b="b"/>
              <a:pathLst>
                <a:path w="960727" h="1232873">
                  <a:moveTo>
                    <a:pt x="0" y="0"/>
                  </a:moveTo>
                  <a:lnTo>
                    <a:pt x="960727" y="0"/>
                  </a:lnTo>
                  <a:lnTo>
                    <a:pt x="960727" y="1232873"/>
                  </a:lnTo>
                  <a:lnTo>
                    <a:pt x="0" y="1232873"/>
                  </a:lnTo>
                  <a:close/>
                </a:path>
              </a:pathLst>
            </a:custGeom>
            <a:solidFill>
              <a:srgbClr val="FFFFFF"/>
            </a:solidFill>
          </p:spPr>
          <p:txBody>
            <a:bodyPr/>
            <a:lstStyle/>
            <a:p>
              <a:endParaRPr lang="en-US"/>
            </a:p>
          </p:txBody>
        </p:sp>
        <p:sp>
          <p:nvSpPr>
            <p:cNvPr id="18" name="TextBox 18"/>
            <p:cNvSpPr txBox="1"/>
            <p:nvPr/>
          </p:nvSpPr>
          <p:spPr>
            <a:xfrm>
              <a:off x="0" y="-38100"/>
              <a:ext cx="960727" cy="1270973"/>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916626" y="367185"/>
            <a:ext cx="4568944" cy="854076"/>
          </a:xfrm>
          <a:prstGeom prst="rect">
            <a:avLst/>
          </a:prstGeom>
        </p:spPr>
        <p:txBody>
          <a:bodyPr lIns="0" tIns="0" rIns="0" bIns="0" rtlCol="0" anchor="t">
            <a:spAutoFit/>
          </a:bodyPr>
          <a:lstStyle/>
          <a:p>
            <a:pPr algn="l">
              <a:lnSpc>
                <a:spcPts val="6999"/>
              </a:lnSpc>
            </a:pPr>
            <a:r>
              <a:rPr lang="en-US" sz="4999" b="1" spc="99" dirty="0">
                <a:solidFill>
                  <a:srgbClr val="FFFFFF"/>
                </a:solidFill>
                <a:latin typeface="Times New Roman" panose="02020603050405020304" pitchFamily="18" charset="0"/>
                <a:ea typeface="Garet Bold"/>
                <a:cs typeface="Times New Roman" panose="02020603050405020304" pitchFamily="18" charset="0"/>
                <a:sym typeface="Garet Bold"/>
              </a:rPr>
              <a:t>OUR TEAM</a:t>
            </a:r>
          </a:p>
        </p:txBody>
      </p:sp>
      <p:sp>
        <p:nvSpPr>
          <p:cNvPr id="26" name="TextBox 26"/>
          <p:cNvSpPr txBox="1"/>
          <p:nvPr/>
        </p:nvSpPr>
        <p:spPr>
          <a:xfrm>
            <a:off x="916626" y="2400300"/>
            <a:ext cx="4403784" cy="5460597"/>
          </a:xfrm>
          <a:prstGeom prst="rect">
            <a:avLst/>
          </a:prstGeom>
        </p:spPr>
        <p:txBody>
          <a:bodyPr lIns="0" tIns="0" rIns="0" bIns="0" rtlCol="0" anchor="t">
            <a:spAutoFit/>
          </a:bodyPr>
          <a:lstStyle/>
          <a:p>
            <a:pPr marL="0" lvl="0" indent="0" algn="just">
              <a:lnSpc>
                <a:spcPts val="3874"/>
              </a:lnSpc>
            </a:pPr>
            <a:r>
              <a:rPr lang="en-US" sz="2800" b="1" dirty="0">
                <a:solidFill>
                  <a:srgbClr val="FFFFFF"/>
                </a:solidFill>
                <a:latin typeface="Times New Roman" panose="02020603050405020304" pitchFamily="18" charset="0"/>
                <a:ea typeface="Open Sans"/>
                <a:cs typeface="Times New Roman" panose="02020603050405020304" pitchFamily="18" charset="0"/>
                <a:sym typeface="Open Sans"/>
              </a:rPr>
              <a:t>Our team is a diverse blend of creative minds, strategic thinkers, committed to propelling your business to new heights. With a passion for innovation and a collective dedication to excellence, we bring a wealth of experience and fresh perspectives to every project.</a:t>
            </a:r>
          </a:p>
        </p:txBody>
      </p:sp>
      <p:sp>
        <p:nvSpPr>
          <p:cNvPr id="64" name="TextBox 63">
            <a:extLst>
              <a:ext uri="{FF2B5EF4-FFF2-40B4-BE49-F238E27FC236}">
                <a16:creationId xmlns:a16="http://schemas.microsoft.com/office/drawing/2014/main" id="{7F3521AF-A705-6F35-C76B-EBBF692FE94F}"/>
              </a:ext>
            </a:extLst>
          </p:cNvPr>
          <p:cNvSpPr txBox="1"/>
          <p:nvPr/>
        </p:nvSpPr>
        <p:spPr>
          <a:xfrm>
            <a:off x="8153400" y="1714499"/>
            <a:ext cx="7239000" cy="7109639"/>
          </a:xfrm>
          <a:prstGeom prst="rect">
            <a:avLst/>
          </a:prstGeom>
          <a:noFill/>
        </p:spPr>
        <p:txBody>
          <a:bodyPr wrap="square" rtlCol="0">
            <a:spAutoFit/>
          </a:bodyPr>
          <a:lstStyle/>
          <a:p>
            <a:pPr marL="571500" indent="-571500">
              <a:lnSpc>
                <a:spcPct val="150000"/>
              </a:lnSpc>
              <a:buClr>
                <a:schemeClr val="accent1"/>
              </a:buClr>
              <a:buSzPct val="150000"/>
              <a:buBlip>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buBlip>
            </a:pPr>
            <a:r>
              <a:rPr lang="en-US" sz="4000" b="1" dirty="0">
                <a:latin typeface="Times New Roman" panose="02020603050405020304" pitchFamily="18" charset="0"/>
                <a:cs typeface="Times New Roman" panose="02020603050405020304" pitchFamily="18" charset="0"/>
              </a:rPr>
              <a:t>Ravi Prakash </a:t>
            </a:r>
            <a:r>
              <a:rPr lang="en-US" sz="4000" b="1" dirty="0" err="1">
                <a:latin typeface="Times New Roman" panose="02020603050405020304" pitchFamily="18" charset="0"/>
                <a:cs typeface="Times New Roman" panose="02020603050405020304" pitchFamily="18" charset="0"/>
              </a:rPr>
              <a:t>Nelwade</a:t>
            </a:r>
            <a:endParaRPr lang="en-US" sz="4000" b="1" dirty="0">
              <a:latin typeface="Times New Roman" panose="02020603050405020304" pitchFamily="18" charset="0"/>
              <a:cs typeface="Times New Roman" panose="02020603050405020304" pitchFamily="18" charset="0"/>
            </a:endParaRPr>
          </a:p>
          <a:p>
            <a:pPr marL="571500" indent="-571500">
              <a:lnSpc>
                <a:spcPct val="150000"/>
              </a:lnSpc>
              <a:buClr>
                <a:schemeClr val="accent1"/>
              </a:buClr>
              <a:buSzPct val="150000"/>
              <a:buBlip>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buBlip>
            </a:pPr>
            <a:r>
              <a:rPr lang="en-US" sz="4000" b="1" dirty="0">
                <a:latin typeface="Times New Roman" panose="02020603050405020304" pitchFamily="18" charset="0"/>
                <a:cs typeface="Times New Roman" panose="02020603050405020304" pitchFamily="18" charset="0"/>
              </a:rPr>
              <a:t>Harsha R</a:t>
            </a:r>
          </a:p>
          <a:p>
            <a:pPr marL="571500" indent="-571500">
              <a:lnSpc>
                <a:spcPct val="150000"/>
              </a:lnSpc>
              <a:buClr>
                <a:schemeClr val="accent1"/>
              </a:buClr>
              <a:buSzPct val="150000"/>
              <a:buBlip>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buBlip>
            </a:pPr>
            <a:r>
              <a:rPr lang="en-US" sz="4000" b="1" dirty="0">
                <a:latin typeface="Times New Roman" panose="02020603050405020304" pitchFamily="18" charset="0"/>
                <a:cs typeface="Times New Roman" panose="02020603050405020304" pitchFamily="18" charset="0"/>
              </a:rPr>
              <a:t>Sneha R</a:t>
            </a:r>
          </a:p>
          <a:p>
            <a:pPr marL="571500" indent="-571500">
              <a:lnSpc>
                <a:spcPct val="150000"/>
              </a:lnSpc>
              <a:buClr>
                <a:schemeClr val="accent1"/>
              </a:buClr>
              <a:buSzPct val="150000"/>
              <a:buBlip>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buBlip>
            </a:pPr>
            <a:r>
              <a:rPr lang="en-US" sz="4000" b="1" dirty="0">
                <a:latin typeface="Times New Roman" panose="02020603050405020304" pitchFamily="18" charset="0"/>
                <a:cs typeface="Times New Roman" panose="02020603050405020304" pitchFamily="18" charset="0"/>
              </a:rPr>
              <a:t>Smrutirekha Swain</a:t>
            </a:r>
          </a:p>
          <a:p>
            <a:pPr marL="571500" indent="-571500">
              <a:lnSpc>
                <a:spcPct val="150000"/>
              </a:lnSpc>
              <a:buClr>
                <a:schemeClr val="accent1"/>
              </a:buClr>
              <a:buSzPct val="150000"/>
              <a:buBlip>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buBlip>
            </a:pPr>
            <a:r>
              <a:rPr lang="en-US" sz="4000" b="1" dirty="0">
                <a:latin typeface="Times New Roman" panose="02020603050405020304" pitchFamily="18" charset="0"/>
                <a:cs typeface="Times New Roman" panose="02020603050405020304" pitchFamily="18" charset="0"/>
              </a:rPr>
              <a:t>Prati Sanghvi</a:t>
            </a:r>
          </a:p>
          <a:p>
            <a:pPr marL="571500" indent="-571500">
              <a:lnSpc>
                <a:spcPct val="150000"/>
              </a:lnSpc>
              <a:buClr>
                <a:schemeClr val="accent1"/>
              </a:buClr>
              <a:buSzPct val="150000"/>
              <a:buBlip>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buBlip>
            </a:pPr>
            <a:r>
              <a:rPr lang="en-US" sz="4000" b="1" dirty="0">
                <a:latin typeface="Times New Roman" panose="02020603050405020304" pitchFamily="18" charset="0"/>
                <a:cs typeface="Times New Roman" panose="02020603050405020304" pitchFamily="18" charset="0"/>
              </a:rPr>
              <a:t>Veena C</a:t>
            </a:r>
          </a:p>
          <a:p>
            <a:pPr marL="571500" indent="-571500">
              <a:lnSpc>
                <a:spcPct val="150000"/>
              </a:lnSpc>
              <a:buClr>
                <a:schemeClr val="accent1"/>
              </a:buClr>
              <a:buSzPct val="150000"/>
              <a:buBlip>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buBlip>
            </a:pPr>
            <a:r>
              <a:rPr lang="en-US" sz="4000" b="1" dirty="0" err="1">
                <a:latin typeface="Times New Roman" panose="02020603050405020304" pitchFamily="18" charset="0"/>
                <a:cs typeface="Times New Roman" panose="02020603050405020304" pitchFamily="18" charset="0"/>
              </a:rPr>
              <a:t>Moulya</a:t>
            </a:r>
            <a:r>
              <a:rPr lang="en-US" sz="4000" b="1" dirty="0">
                <a:latin typeface="Times New Roman" panose="02020603050405020304" pitchFamily="18" charset="0"/>
                <a:cs typeface="Times New Roman" panose="02020603050405020304" pitchFamily="18" charset="0"/>
              </a:rPr>
              <a:t> K N</a:t>
            </a:r>
            <a:endParaRPr lang="en-US" sz="3600" b="1" dirty="0">
              <a:latin typeface="Times New Roman" panose="02020603050405020304" pitchFamily="18" charset="0"/>
              <a:cs typeface="Times New Roman" panose="02020603050405020304" pitchFamily="18" charset="0"/>
            </a:endParaRPr>
          </a:p>
          <a:p>
            <a:pPr marL="571500" indent="-571500">
              <a:buClr>
                <a:schemeClr val="accent1"/>
              </a:buClr>
              <a:buSzPct val="200000"/>
              <a:buBlip>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buBlip>
            </a:pPr>
            <a:endParaRPr lang="en-US"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a:extLst>
            <a:ext uri="{FF2B5EF4-FFF2-40B4-BE49-F238E27FC236}">
              <a16:creationId xmlns:a16="http://schemas.microsoft.com/office/drawing/2014/main" id="{3B7AC036-1403-6252-173D-8264013A7085}"/>
            </a:ext>
          </a:extLst>
        </p:cNvPr>
        <p:cNvGrpSpPr/>
        <p:nvPr/>
      </p:nvGrpSpPr>
      <p:grpSpPr>
        <a:xfrm>
          <a:off x="0" y="0"/>
          <a:ext cx="0" cy="0"/>
          <a:chOff x="0" y="0"/>
          <a:chExt cx="0" cy="0"/>
        </a:xfrm>
      </p:grpSpPr>
      <p:sp>
        <p:nvSpPr>
          <p:cNvPr id="16" name="TextBox 19">
            <a:extLst>
              <a:ext uri="{FF2B5EF4-FFF2-40B4-BE49-F238E27FC236}">
                <a16:creationId xmlns:a16="http://schemas.microsoft.com/office/drawing/2014/main" id="{756CEA6E-B4E8-6E54-91CB-BF9902AD7DFB}"/>
              </a:ext>
            </a:extLst>
          </p:cNvPr>
          <p:cNvSpPr txBox="1"/>
          <p:nvPr/>
        </p:nvSpPr>
        <p:spPr>
          <a:xfrm>
            <a:off x="990600" y="778121"/>
            <a:ext cx="12039600" cy="658835"/>
          </a:xfrm>
          <a:prstGeom prst="rect">
            <a:avLst/>
          </a:prstGeom>
        </p:spPr>
        <p:txBody>
          <a:bodyPr wrap="square" lIns="0" tIns="0" rIns="0" bIns="0" rtlCol="0" anchor="t">
            <a:spAutoFit/>
          </a:bodyPr>
          <a:lstStyle/>
          <a:p>
            <a:pPr algn="l">
              <a:lnSpc>
                <a:spcPts val="5615"/>
              </a:lnSpc>
            </a:pPr>
            <a:r>
              <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rPr>
              <a:t>Deployment </a:t>
            </a:r>
          </a:p>
        </p:txBody>
      </p:sp>
      <p:cxnSp>
        <p:nvCxnSpPr>
          <p:cNvPr id="17" name="Straight Connector 16">
            <a:extLst>
              <a:ext uri="{FF2B5EF4-FFF2-40B4-BE49-F238E27FC236}">
                <a16:creationId xmlns:a16="http://schemas.microsoft.com/office/drawing/2014/main" id="{65488598-96D4-7865-D6F0-C6AB71CEAD7A}"/>
              </a:ext>
            </a:extLst>
          </p:cNvPr>
          <p:cNvCxnSpPr>
            <a:cxnSpLocks/>
          </p:cNvCxnSpPr>
          <p:nvPr/>
        </p:nvCxnSpPr>
        <p:spPr>
          <a:xfrm>
            <a:off x="914400" y="1562100"/>
            <a:ext cx="28194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DBCE662-FA46-3C1D-5FA8-A5A64DD6BD41}"/>
              </a:ext>
            </a:extLst>
          </p:cNvPr>
          <p:cNvSpPr txBox="1"/>
          <p:nvPr/>
        </p:nvSpPr>
        <p:spPr>
          <a:xfrm>
            <a:off x="4800600" y="8563455"/>
            <a:ext cx="9144000" cy="584775"/>
          </a:xfrm>
          <a:prstGeom prst="rect">
            <a:avLst/>
          </a:prstGeom>
          <a:noFill/>
        </p:spPr>
        <p:txBody>
          <a:bodyPr wrap="square">
            <a:spAutoFit/>
          </a:bodyPr>
          <a:lstStyle/>
          <a:p>
            <a:pPr algn="ctr"/>
            <a:r>
              <a:rPr lang="en-US" sz="3200" b="1" cap="none" dirty="0">
                <a:latin typeface="Times New Roman" panose="02020603050405020304" pitchFamily="18" charset="0"/>
                <a:cs typeface="Times New Roman" panose="02020603050405020304" pitchFamily="18" charset="0"/>
              </a:rPr>
              <a:t>Fig : </a:t>
            </a:r>
            <a:r>
              <a:rPr lang="en-US" sz="3200" b="1" dirty="0">
                <a:latin typeface="Times New Roman" panose="02020603050405020304" pitchFamily="18" charset="0"/>
                <a:cs typeface="Times New Roman" panose="02020603050405020304" pitchFamily="18" charset="0"/>
              </a:rPr>
              <a:t>Prediction Page</a:t>
            </a:r>
            <a:r>
              <a:rPr lang="en-US" sz="3200" b="1" cap="none" dirty="0">
                <a:latin typeface="Times New Roman" panose="02020603050405020304" pitchFamily="18" charset="0"/>
                <a:cs typeface="Times New Roman" panose="02020603050405020304" pitchFamily="18" charset="0"/>
              </a:rPr>
              <a:t> </a:t>
            </a:r>
          </a:p>
        </p:txBody>
      </p:sp>
      <p:pic>
        <p:nvPicPr>
          <p:cNvPr id="2" name="Picture 1">
            <a:extLst>
              <a:ext uri="{FF2B5EF4-FFF2-40B4-BE49-F238E27FC236}">
                <a16:creationId xmlns:a16="http://schemas.microsoft.com/office/drawing/2014/main" id="{0EC7E24F-12A7-513C-702B-F52A5A9E89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73" y="2171699"/>
            <a:ext cx="16584827" cy="6172201"/>
          </a:xfrm>
          <a:prstGeom prst="rect">
            <a:avLst/>
          </a:prstGeom>
        </p:spPr>
      </p:pic>
      <p:sp>
        <p:nvSpPr>
          <p:cNvPr id="3" name="TextBox 34">
            <a:extLst>
              <a:ext uri="{FF2B5EF4-FFF2-40B4-BE49-F238E27FC236}">
                <a16:creationId xmlns:a16="http://schemas.microsoft.com/office/drawing/2014/main" id="{6E917481-F670-BCF5-F4E3-CC2E6EEB0FD7}"/>
              </a:ext>
            </a:extLst>
          </p:cNvPr>
          <p:cNvSpPr txBox="1"/>
          <p:nvPr/>
        </p:nvSpPr>
        <p:spPr>
          <a:xfrm>
            <a:off x="16611600" y="9715500"/>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Page:18</a:t>
            </a:r>
          </a:p>
        </p:txBody>
      </p:sp>
    </p:spTree>
    <p:extLst>
      <p:ext uri="{BB962C8B-B14F-4D97-AF65-F5344CB8AC3E}">
        <p14:creationId xmlns:p14="http://schemas.microsoft.com/office/powerpoint/2010/main" val="390906630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7850237" y="2900214"/>
            <a:ext cx="7088238" cy="885974"/>
          </a:xfrm>
          <a:prstGeom prst="rect">
            <a:avLst/>
          </a:prstGeom>
          <a:noFill/>
          <a:ln/>
        </p:spPr>
        <p:txBody>
          <a:bodyPr wrap="none" lIns="0" tIns="0" rIns="0" bIns="0" rtlCol="0" anchor="t"/>
          <a:lstStyle/>
          <a:p>
            <a:pPr>
              <a:lnSpc>
                <a:spcPts val="6938"/>
              </a:lnSpc>
            </a:pPr>
            <a:r>
              <a:rPr lang="en-US" sz="5563" b="1" dirty="0">
                <a:solidFill>
                  <a:srgbClr val="443728"/>
                </a:solidFill>
                <a:latin typeface="Arial" panose="020B0604020202020204" pitchFamily="34" charset="0"/>
                <a:ea typeface="Crimson Pro Bold" pitchFamily="34" charset="-122"/>
                <a:cs typeface="Arial" panose="020B0604020202020204" pitchFamily="34" charset="0"/>
              </a:rPr>
              <a:t>Conclusion</a:t>
            </a:r>
            <a:endParaRPr lang="en-US" sz="5563" dirty="0">
              <a:latin typeface="Arial" panose="020B0604020202020204" pitchFamily="34" charset="0"/>
              <a:cs typeface="Arial" panose="020B0604020202020204" pitchFamily="34" charset="0"/>
            </a:endParaRPr>
          </a:p>
        </p:txBody>
      </p:sp>
      <p:sp>
        <p:nvSpPr>
          <p:cNvPr id="4" name="Text 1"/>
          <p:cNvSpPr/>
          <p:nvPr/>
        </p:nvSpPr>
        <p:spPr>
          <a:xfrm>
            <a:off x="7850238" y="4211390"/>
            <a:ext cx="9445526" cy="3175398"/>
          </a:xfrm>
          <a:prstGeom prst="rect">
            <a:avLst/>
          </a:prstGeom>
          <a:noFill/>
          <a:ln/>
        </p:spPr>
        <p:txBody>
          <a:bodyPr wrap="square" lIns="0" tIns="0" rIns="0" bIns="0" rtlCol="0" anchor="t"/>
          <a:lstStyle/>
          <a:p>
            <a:pPr>
              <a:lnSpc>
                <a:spcPts val="3563"/>
              </a:lnSpc>
            </a:pPr>
            <a:r>
              <a:rPr lang="en-US" sz="2400" dirty="0">
                <a:solidFill>
                  <a:srgbClr val="443728"/>
                </a:solidFill>
                <a:latin typeface="Times New Roman" panose="02020603050405020304" pitchFamily="18" charset="0"/>
                <a:ea typeface="Open Sans" pitchFamily="34" charset="-122"/>
                <a:cs typeface="Times New Roman" panose="02020603050405020304" pitchFamily="18" charset="0"/>
              </a:rPr>
              <a:t>This presentation provided a comprehensive overview of clustering algorithms, emphasizing the importance of choosing the right algorithm based on data characteristics and desired outcomes. Silhouette scores proved valuable in evaluating cluster quality. K-Means emerged as a robust option, demonstrating its potential in diverse applications. Joblib's deployment strategies ensure model reusability and efficient integration into new projects.</a:t>
            </a:r>
            <a:endParaRPr lang="en-US" sz="2400" dirty="0">
              <a:latin typeface="Times New Roman" panose="02020603050405020304" pitchFamily="18" charset="0"/>
              <a:cs typeface="Times New Roman" panose="02020603050405020304" pitchFamily="18" charset="0"/>
            </a:endParaRPr>
          </a:p>
        </p:txBody>
      </p:sp>
      <p:pic>
        <p:nvPicPr>
          <p:cNvPr id="5" name="Image 0" descr="preencoded.png">
            <a:extLst>
              <a:ext uri="{FF2B5EF4-FFF2-40B4-BE49-F238E27FC236}">
                <a16:creationId xmlns:a16="http://schemas.microsoft.com/office/drawing/2014/main" id="{6C1474AC-D9DD-BF4E-0C26-028E1C9CCDFE}"/>
              </a:ext>
            </a:extLst>
          </p:cNvPr>
          <p:cNvPicPr>
            <a:picLocks noChangeAspect="1"/>
          </p:cNvPicPr>
          <p:nvPr/>
        </p:nvPicPr>
        <p:blipFill>
          <a:blip r:embed="rId3"/>
          <a:srcRect t="10007"/>
          <a:stretch/>
        </p:blipFill>
        <p:spPr>
          <a:xfrm>
            <a:off x="0" y="0"/>
            <a:ext cx="7087518" cy="10287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A308F73-DBAB-D5DA-C644-EC2BF885C3C6}"/>
                  </a:ext>
                </a:extLst>
              </p14:cNvPr>
              <p14:cNvContentPartPr/>
              <p14:nvPr/>
            </p14:nvContentPartPr>
            <p14:xfrm>
              <a:off x="9714982" y="1157535"/>
              <a:ext cx="360" cy="360"/>
            </p14:xfrm>
          </p:contentPart>
        </mc:Choice>
        <mc:Fallback xmlns="">
          <p:pic>
            <p:nvPicPr>
              <p:cNvPr id="9" name="Ink 8">
                <a:extLst>
                  <a:ext uri="{FF2B5EF4-FFF2-40B4-BE49-F238E27FC236}">
                    <a16:creationId xmlns:a16="http://schemas.microsoft.com/office/drawing/2014/main" id="{BA308F73-DBAB-D5DA-C644-EC2BF885C3C6}"/>
                  </a:ext>
                </a:extLst>
              </p:cNvPr>
              <p:cNvPicPr/>
              <p:nvPr/>
            </p:nvPicPr>
            <p:blipFill>
              <a:blip r:embed="rId5"/>
              <a:stretch>
                <a:fillRect/>
              </a:stretch>
            </p:blipFill>
            <p:spPr>
              <a:xfrm>
                <a:off x="9706342" y="1148535"/>
                <a:ext cx="18000" cy="18000"/>
              </a:xfrm>
              <a:prstGeom prst="rect">
                <a:avLst/>
              </a:prstGeom>
            </p:spPr>
          </p:pic>
        </mc:Fallback>
      </mc:AlternateContent>
      <p:sp>
        <p:nvSpPr>
          <p:cNvPr id="2" name="TextBox 34">
            <a:extLst>
              <a:ext uri="{FF2B5EF4-FFF2-40B4-BE49-F238E27FC236}">
                <a16:creationId xmlns:a16="http://schemas.microsoft.com/office/drawing/2014/main" id="{31EA8DB5-EC28-7F23-5127-D8910CE574A5}"/>
              </a:ext>
            </a:extLst>
          </p:cNvPr>
          <p:cNvSpPr txBox="1"/>
          <p:nvPr/>
        </p:nvSpPr>
        <p:spPr>
          <a:xfrm>
            <a:off x="16649235" y="9715500"/>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Page:19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5F1359-8CFC-F258-51D5-9297CC6B259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2000"/>
                    </a14:imgEffect>
                    <a14:imgEffect>
                      <a14:brightnessContrast bright="-51000" contrast="-18000"/>
                    </a14:imgEffect>
                  </a14:imgLayer>
                </a14:imgProps>
              </a:ext>
              <a:ext uri="{28A0092B-C50C-407E-A947-70E740481C1C}">
                <a14:useLocalDpi xmlns:a14="http://schemas.microsoft.com/office/drawing/2010/main" val="0"/>
              </a:ext>
            </a:extLst>
          </a:blip>
          <a:stretch>
            <a:fillRect/>
          </a:stretch>
        </p:blipFill>
        <p:spPr>
          <a:xfrm>
            <a:off x="-361056" y="0"/>
            <a:ext cx="18646676" cy="10544100"/>
          </a:xfrm>
          <a:prstGeom prst="rect">
            <a:avLst/>
          </a:prstGeom>
          <a:blipFill>
            <a:blip r:embed="rId4"/>
            <a:tile tx="0" ty="0" sx="100000" sy="100000" flip="none" algn="tl"/>
          </a:blipFill>
        </p:spPr>
      </p:pic>
      <p:sp>
        <p:nvSpPr>
          <p:cNvPr id="4" name="Title 1">
            <a:extLst>
              <a:ext uri="{FF2B5EF4-FFF2-40B4-BE49-F238E27FC236}">
                <a16:creationId xmlns:a16="http://schemas.microsoft.com/office/drawing/2014/main" id="{FCD8B17A-F697-B8DD-BB34-29C0AB566475}"/>
              </a:ext>
            </a:extLst>
          </p:cNvPr>
          <p:cNvSpPr txBox="1">
            <a:spLocks/>
          </p:cNvSpPr>
          <p:nvPr/>
        </p:nvSpPr>
        <p:spPr>
          <a:xfrm>
            <a:off x="5039544" y="4385891"/>
            <a:ext cx="9181020" cy="1772319"/>
          </a:xfrm>
          <a:prstGeom prst="rect">
            <a:avLst/>
          </a:prstGeom>
        </p:spPr>
        <p:txBody>
          <a:bodyPr>
            <a:noAutofit/>
          </a:bodyPr>
          <a:lst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a:lstStyle>
          <a:p>
            <a:r>
              <a:rPr lang="en-IN" sz="10800" dirty="0">
                <a:solidFill>
                  <a:schemeClr val="bg1">
                    <a:lumMod val="95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38487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990600" y="778121"/>
            <a:ext cx="8610600" cy="670889"/>
          </a:xfrm>
          <a:prstGeom prst="rect">
            <a:avLst/>
          </a:prstGeom>
        </p:spPr>
        <p:txBody>
          <a:bodyPr wrap="square" lIns="0" tIns="0" rIns="0" bIns="0" rtlCol="0" anchor="t">
            <a:spAutoFit/>
          </a:bodyPr>
          <a:lstStyle/>
          <a:p>
            <a:pPr algn="l">
              <a:lnSpc>
                <a:spcPts val="5615"/>
              </a:lnSpc>
            </a:pPr>
            <a:r>
              <a:rPr lang="en-US" sz="4400" b="1" dirty="0">
                <a:solidFill>
                  <a:srgbClr val="020440"/>
                </a:solidFill>
                <a:latin typeface="Times New Roman" panose="02020603050405020304" pitchFamily="18" charset="0"/>
                <a:ea typeface="Poppins Semi-Bold"/>
                <a:cs typeface="Times New Roman" panose="02020603050405020304" pitchFamily="18" charset="0"/>
                <a:sym typeface="Poppins Semi-Bold"/>
              </a:rPr>
              <a:t>Introduction</a:t>
            </a:r>
            <a:r>
              <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rPr>
              <a:t> to Clustering Techniques</a:t>
            </a:r>
          </a:p>
        </p:txBody>
      </p:sp>
      <p:cxnSp>
        <p:nvCxnSpPr>
          <p:cNvPr id="36" name="Straight Connector 35">
            <a:extLst>
              <a:ext uri="{FF2B5EF4-FFF2-40B4-BE49-F238E27FC236}">
                <a16:creationId xmlns:a16="http://schemas.microsoft.com/office/drawing/2014/main" id="{C318BF88-91B8-8351-CFAC-AB7553F95E27}"/>
              </a:ext>
            </a:extLst>
          </p:cNvPr>
          <p:cNvCxnSpPr>
            <a:cxnSpLocks/>
          </p:cNvCxnSpPr>
          <p:nvPr/>
        </p:nvCxnSpPr>
        <p:spPr>
          <a:xfrm>
            <a:off x="990600" y="1638300"/>
            <a:ext cx="79248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grpSp>
        <p:nvGrpSpPr>
          <p:cNvPr id="47" name="Group 17">
            <a:extLst>
              <a:ext uri="{FF2B5EF4-FFF2-40B4-BE49-F238E27FC236}">
                <a16:creationId xmlns:a16="http://schemas.microsoft.com/office/drawing/2014/main" id="{1091CD47-B7B9-ED51-0EF5-64DAFAB13CE1}"/>
              </a:ext>
            </a:extLst>
          </p:cNvPr>
          <p:cNvGrpSpPr/>
          <p:nvPr/>
        </p:nvGrpSpPr>
        <p:grpSpPr>
          <a:xfrm>
            <a:off x="914864" y="2331215"/>
            <a:ext cx="969409" cy="969409"/>
            <a:chOff x="0" y="0"/>
            <a:chExt cx="812800" cy="812800"/>
          </a:xfrm>
        </p:grpSpPr>
        <p:sp>
          <p:nvSpPr>
            <p:cNvPr id="69" name="Freeform 18">
              <a:extLst>
                <a:ext uri="{FF2B5EF4-FFF2-40B4-BE49-F238E27FC236}">
                  <a16:creationId xmlns:a16="http://schemas.microsoft.com/office/drawing/2014/main" id="{13F116F1-4164-0AC7-3E4C-758EB4AAB77D}"/>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70" name="TextBox 19">
              <a:extLst>
                <a:ext uri="{FF2B5EF4-FFF2-40B4-BE49-F238E27FC236}">
                  <a16:creationId xmlns:a16="http://schemas.microsoft.com/office/drawing/2014/main" id="{C405C2D2-5B61-773E-FD38-9C746512B347}"/>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01</a:t>
              </a:r>
            </a:p>
          </p:txBody>
        </p:sp>
      </p:grpSp>
      <p:grpSp>
        <p:nvGrpSpPr>
          <p:cNvPr id="48" name="Group 20">
            <a:extLst>
              <a:ext uri="{FF2B5EF4-FFF2-40B4-BE49-F238E27FC236}">
                <a16:creationId xmlns:a16="http://schemas.microsoft.com/office/drawing/2014/main" id="{B4436451-902F-4386-638B-E2338932CF4A}"/>
              </a:ext>
            </a:extLst>
          </p:cNvPr>
          <p:cNvGrpSpPr/>
          <p:nvPr/>
        </p:nvGrpSpPr>
        <p:grpSpPr>
          <a:xfrm>
            <a:off x="914864" y="4540462"/>
            <a:ext cx="969409" cy="969409"/>
            <a:chOff x="0" y="0"/>
            <a:chExt cx="812800" cy="812800"/>
          </a:xfrm>
        </p:grpSpPr>
        <p:sp>
          <p:nvSpPr>
            <p:cNvPr id="67" name="Freeform 21">
              <a:extLst>
                <a:ext uri="{FF2B5EF4-FFF2-40B4-BE49-F238E27FC236}">
                  <a16:creationId xmlns:a16="http://schemas.microsoft.com/office/drawing/2014/main" id="{3E0CE533-D8BB-B5A4-5865-51F60875A7BC}"/>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68" name="TextBox 22">
              <a:extLst>
                <a:ext uri="{FF2B5EF4-FFF2-40B4-BE49-F238E27FC236}">
                  <a16:creationId xmlns:a16="http://schemas.microsoft.com/office/drawing/2014/main" id="{3262945C-9D5E-659B-6986-BD7B1B6EA582}"/>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02</a:t>
              </a:r>
            </a:p>
          </p:txBody>
        </p:sp>
      </p:grpSp>
      <p:grpSp>
        <p:nvGrpSpPr>
          <p:cNvPr id="49" name="Group 23">
            <a:extLst>
              <a:ext uri="{FF2B5EF4-FFF2-40B4-BE49-F238E27FC236}">
                <a16:creationId xmlns:a16="http://schemas.microsoft.com/office/drawing/2014/main" id="{40057F8E-D308-577B-AEE7-062CE1202F19}"/>
              </a:ext>
            </a:extLst>
          </p:cNvPr>
          <p:cNvGrpSpPr/>
          <p:nvPr/>
        </p:nvGrpSpPr>
        <p:grpSpPr>
          <a:xfrm>
            <a:off x="914863" y="6775850"/>
            <a:ext cx="969409" cy="969409"/>
            <a:chOff x="0" y="0"/>
            <a:chExt cx="812800" cy="812800"/>
          </a:xfrm>
        </p:grpSpPr>
        <p:sp>
          <p:nvSpPr>
            <p:cNvPr id="65" name="Freeform 24">
              <a:extLst>
                <a:ext uri="{FF2B5EF4-FFF2-40B4-BE49-F238E27FC236}">
                  <a16:creationId xmlns:a16="http://schemas.microsoft.com/office/drawing/2014/main" id="{8F10CE88-E581-42D5-2ED4-4F3421A350BE}"/>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66" name="TextBox 25">
              <a:extLst>
                <a:ext uri="{FF2B5EF4-FFF2-40B4-BE49-F238E27FC236}">
                  <a16:creationId xmlns:a16="http://schemas.microsoft.com/office/drawing/2014/main" id="{39CC7417-D792-C014-CE3F-78C79DAA334F}"/>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03</a:t>
              </a:r>
            </a:p>
          </p:txBody>
        </p:sp>
      </p:grpSp>
      <p:sp>
        <p:nvSpPr>
          <p:cNvPr id="64" name="TextBox 28">
            <a:extLst>
              <a:ext uri="{FF2B5EF4-FFF2-40B4-BE49-F238E27FC236}">
                <a16:creationId xmlns:a16="http://schemas.microsoft.com/office/drawing/2014/main" id="{90E766D0-2D21-DC24-6627-3AEA21409C41}"/>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2" name="TextBox 31">
            <a:extLst>
              <a:ext uri="{FF2B5EF4-FFF2-40B4-BE49-F238E27FC236}">
                <a16:creationId xmlns:a16="http://schemas.microsoft.com/office/drawing/2014/main" id="{438014E6-93E0-1FB9-A6E3-D0381F78DBB3}"/>
              </a:ext>
            </a:extLst>
          </p:cNvPr>
          <p:cNvSpPr txBox="1"/>
          <p:nvPr/>
        </p:nvSpPr>
        <p:spPr>
          <a:xfrm>
            <a:off x="1066335" y="7044096"/>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BC57E928-EA99-8DB6-C1FF-65591A34BBF8}"/>
              </a:ext>
            </a:extLst>
          </p:cNvPr>
          <p:cNvSpPr txBox="1"/>
          <p:nvPr/>
        </p:nvSpPr>
        <p:spPr>
          <a:xfrm>
            <a:off x="16649235" y="9737482"/>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Page:1</a:t>
            </a:r>
          </a:p>
        </p:txBody>
      </p:sp>
      <p:sp>
        <p:nvSpPr>
          <p:cNvPr id="53" name="TextBox 44">
            <a:extLst>
              <a:ext uri="{FF2B5EF4-FFF2-40B4-BE49-F238E27FC236}">
                <a16:creationId xmlns:a16="http://schemas.microsoft.com/office/drawing/2014/main" id="{14238A5F-D0C6-ED9D-99C5-017B1ACCD6FF}"/>
              </a:ext>
            </a:extLst>
          </p:cNvPr>
          <p:cNvSpPr txBox="1"/>
          <p:nvPr/>
        </p:nvSpPr>
        <p:spPr>
          <a:xfrm>
            <a:off x="2179311" y="2504232"/>
            <a:ext cx="7351823" cy="422275"/>
          </a:xfrm>
          <a:prstGeom prst="rect">
            <a:avLst/>
          </a:prstGeom>
        </p:spPr>
        <p:txBody>
          <a:bodyPr lIns="0" tIns="0" rIns="0" bIns="0" rtlCol="0" anchor="t">
            <a:spAutoFit/>
          </a:bodyPr>
          <a:lstStyle/>
          <a:p>
            <a:pPr algn="l">
              <a:lnSpc>
                <a:spcPts val="3499"/>
              </a:lnSpc>
            </a:pPr>
            <a:r>
              <a:rPr lang="en-US" sz="2800" b="1" dirty="0">
                <a:solidFill>
                  <a:srgbClr val="000000"/>
                </a:solidFill>
                <a:latin typeface="Garet"/>
                <a:ea typeface="Garet"/>
                <a:cs typeface="Garet"/>
                <a:sym typeface="Garet"/>
              </a:rPr>
              <a:t>Definition of Clustering</a:t>
            </a:r>
          </a:p>
        </p:txBody>
      </p:sp>
      <p:sp>
        <p:nvSpPr>
          <p:cNvPr id="54" name="TextBox 45">
            <a:extLst>
              <a:ext uri="{FF2B5EF4-FFF2-40B4-BE49-F238E27FC236}">
                <a16:creationId xmlns:a16="http://schemas.microsoft.com/office/drawing/2014/main" id="{CFBA1ABE-7E91-9B45-F103-D6AC1E82CD83}"/>
              </a:ext>
            </a:extLst>
          </p:cNvPr>
          <p:cNvSpPr txBox="1"/>
          <p:nvPr/>
        </p:nvSpPr>
        <p:spPr>
          <a:xfrm>
            <a:off x="2171937" y="4721225"/>
            <a:ext cx="7351823" cy="422275"/>
          </a:xfrm>
          <a:prstGeom prst="rect">
            <a:avLst/>
          </a:prstGeom>
        </p:spPr>
        <p:txBody>
          <a:bodyPr lIns="0" tIns="0" rIns="0" bIns="0" rtlCol="0" anchor="t">
            <a:spAutoFit/>
          </a:bodyPr>
          <a:lstStyle/>
          <a:p>
            <a:pPr algn="l">
              <a:lnSpc>
                <a:spcPts val="3499"/>
              </a:lnSpc>
            </a:pPr>
            <a:r>
              <a:rPr lang="en-US" sz="2800" b="1" dirty="0">
                <a:solidFill>
                  <a:srgbClr val="000000"/>
                </a:solidFill>
                <a:latin typeface="Garet"/>
                <a:ea typeface="Garet"/>
                <a:cs typeface="Garet"/>
                <a:sym typeface="Garet"/>
              </a:rPr>
              <a:t>Objective of the Presentation</a:t>
            </a:r>
          </a:p>
        </p:txBody>
      </p:sp>
      <p:sp>
        <p:nvSpPr>
          <p:cNvPr id="55" name="TextBox 46">
            <a:extLst>
              <a:ext uri="{FF2B5EF4-FFF2-40B4-BE49-F238E27FC236}">
                <a16:creationId xmlns:a16="http://schemas.microsoft.com/office/drawing/2014/main" id="{55910C78-C16A-3C83-8682-DD4F3FEB3B21}"/>
              </a:ext>
            </a:extLst>
          </p:cNvPr>
          <p:cNvSpPr txBox="1"/>
          <p:nvPr/>
        </p:nvSpPr>
        <p:spPr>
          <a:xfrm>
            <a:off x="2152886" y="6945592"/>
            <a:ext cx="7351823" cy="422275"/>
          </a:xfrm>
          <a:prstGeom prst="rect">
            <a:avLst/>
          </a:prstGeom>
        </p:spPr>
        <p:txBody>
          <a:bodyPr lIns="0" tIns="0" rIns="0" bIns="0" rtlCol="0" anchor="t">
            <a:spAutoFit/>
          </a:bodyPr>
          <a:lstStyle/>
          <a:p>
            <a:pPr algn="l">
              <a:lnSpc>
                <a:spcPts val="3499"/>
              </a:lnSpc>
            </a:pPr>
            <a:r>
              <a:rPr lang="en-US" sz="2800" b="1" dirty="0">
                <a:solidFill>
                  <a:srgbClr val="000000"/>
                </a:solidFill>
                <a:latin typeface="Garet"/>
                <a:ea typeface="Garet"/>
                <a:cs typeface="Garet"/>
                <a:sym typeface="Garet"/>
              </a:rPr>
              <a:t>Deployment of the Model</a:t>
            </a:r>
          </a:p>
        </p:txBody>
      </p:sp>
      <p:sp>
        <p:nvSpPr>
          <p:cNvPr id="71" name="TextBox 70">
            <a:extLst>
              <a:ext uri="{FF2B5EF4-FFF2-40B4-BE49-F238E27FC236}">
                <a16:creationId xmlns:a16="http://schemas.microsoft.com/office/drawing/2014/main" id="{AB50C06B-D777-D97A-DCE0-7957FFF566C8}"/>
              </a:ext>
            </a:extLst>
          </p:cNvPr>
          <p:cNvSpPr txBox="1"/>
          <p:nvPr/>
        </p:nvSpPr>
        <p:spPr>
          <a:xfrm>
            <a:off x="8686800" y="4689987"/>
            <a:ext cx="914400" cy="914400"/>
          </a:xfrm>
          <a:prstGeom prst="rect">
            <a:avLst/>
          </a:prstGeom>
          <a:noFill/>
        </p:spPr>
        <p:txBody>
          <a:bodyPr wrap="square" rtlCol="0">
            <a:spAutoFit/>
          </a:bodyPr>
          <a:lstStyle/>
          <a:p>
            <a:endParaRPr lang="en-US" dirty="0"/>
          </a:p>
        </p:txBody>
      </p:sp>
      <p:sp>
        <p:nvSpPr>
          <p:cNvPr id="73" name="Rectangle 2">
            <a:extLst>
              <a:ext uri="{FF2B5EF4-FFF2-40B4-BE49-F238E27FC236}">
                <a16:creationId xmlns:a16="http://schemas.microsoft.com/office/drawing/2014/main" id="{373579B1-DFF7-97E7-1658-CD8060D64C9A}"/>
              </a:ext>
            </a:extLst>
          </p:cNvPr>
          <p:cNvSpPr>
            <a:spLocks noChangeArrowheads="1"/>
          </p:cNvSpPr>
          <p:nvPr/>
        </p:nvSpPr>
        <p:spPr bwMode="auto">
          <a:xfrm>
            <a:off x="2148124" y="3063553"/>
            <a:ext cx="738301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Clustering</a:t>
            </a:r>
            <a:r>
              <a:rPr kumimoji="0" lang="en-US" altLang="en-US" sz="2000" b="0" i="0" u="none" strike="noStrike" cap="none" normalizeH="0" baseline="0" dirty="0">
                <a:ln>
                  <a:noFill/>
                </a:ln>
                <a:solidFill>
                  <a:schemeClr val="tx1"/>
                </a:solidFill>
                <a:effectLst/>
                <a:latin typeface="Arial" panose="020B0604020202020204" pitchFamily="34" charset="0"/>
              </a:rPr>
              <a:t> is a machine learning technique that groups data points into clusters based on shared characteristics, helping to uncover patterns.</a:t>
            </a:r>
          </a:p>
        </p:txBody>
      </p:sp>
      <p:sp>
        <p:nvSpPr>
          <p:cNvPr id="77" name="TextBox 76">
            <a:extLst>
              <a:ext uri="{FF2B5EF4-FFF2-40B4-BE49-F238E27FC236}">
                <a16:creationId xmlns:a16="http://schemas.microsoft.com/office/drawing/2014/main" id="{3D534B19-133C-506F-82E8-25C0A9B7754E}"/>
              </a:ext>
            </a:extLst>
          </p:cNvPr>
          <p:cNvSpPr txBox="1"/>
          <p:nvPr/>
        </p:nvSpPr>
        <p:spPr>
          <a:xfrm>
            <a:off x="2171936" y="5318025"/>
            <a:ext cx="7200663"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This Presentation compares K-Means, Hierarchical Clustering, and DBSCAN to identify the best clustering method for global development data.</a:t>
            </a:r>
          </a:p>
        </p:txBody>
      </p:sp>
      <p:sp>
        <p:nvSpPr>
          <p:cNvPr id="78" name="TextBox 77">
            <a:extLst>
              <a:ext uri="{FF2B5EF4-FFF2-40B4-BE49-F238E27FC236}">
                <a16:creationId xmlns:a16="http://schemas.microsoft.com/office/drawing/2014/main" id="{F44D7C46-3AEB-0E86-BF95-E6F05914A38D}"/>
              </a:ext>
            </a:extLst>
          </p:cNvPr>
          <p:cNvSpPr txBox="1"/>
          <p:nvPr/>
        </p:nvSpPr>
        <p:spPr>
          <a:xfrm>
            <a:off x="2148124" y="7587614"/>
            <a:ext cx="7344449"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analysis model was deployed using </a:t>
            </a:r>
            <a:r>
              <a:rPr lang="en-US" sz="2000" dirty="0" err="1">
                <a:latin typeface="Arial" panose="020B0604020202020204" pitchFamily="34" charset="0"/>
                <a:cs typeface="Arial" panose="020B0604020202020204" pitchFamily="34" charset="0"/>
              </a:rPr>
              <a:t>joblib</a:t>
            </a:r>
            <a:r>
              <a:rPr lang="en-US" sz="2000" dirty="0">
                <a:latin typeface="Arial" panose="020B0604020202020204" pitchFamily="34" charset="0"/>
                <a:cs typeface="Arial" panose="020B0604020202020204" pitchFamily="34" charset="0"/>
              </a:rPr>
              <a:t>, enabling the saved trained model for future predictions.</a:t>
            </a:r>
          </a:p>
        </p:txBody>
      </p:sp>
      <p:pic>
        <p:nvPicPr>
          <p:cNvPr id="3" name="Image 0" descr="preencoded.png">
            <a:extLst>
              <a:ext uri="{FF2B5EF4-FFF2-40B4-BE49-F238E27FC236}">
                <a16:creationId xmlns:a16="http://schemas.microsoft.com/office/drawing/2014/main" id="{6606536C-408A-3DA5-6D9B-60CF740E5DBE}"/>
              </a:ext>
            </a:extLst>
          </p:cNvPr>
          <p:cNvPicPr>
            <a:picLocks noChangeAspect="1"/>
          </p:cNvPicPr>
          <p:nvPr/>
        </p:nvPicPr>
        <p:blipFill>
          <a:blip r:embed="rId2"/>
          <a:srcRect t="-1" b="7515"/>
          <a:stretch/>
        </p:blipFill>
        <p:spPr>
          <a:xfrm>
            <a:off x="10904990" y="-35584"/>
            <a:ext cx="7383010" cy="9773060"/>
          </a:xfrm>
          <a:prstGeom prst="rect">
            <a:avLst/>
          </a:prstGeom>
        </p:spPr>
      </p:pic>
    </p:spTree>
  </p:cSld>
  <p:clrMapOvr>
    <a:masterClrMapping/>
  </p:clrMapOvr>
  <p:transition spd="slow">
    <p:cover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70B4B-48F8-D30E-1573-1D0DFA3C1D29}"/>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48F8DE68-67AF-2D61-E37A-B77E7506D39B}"/>
              </a:ext>
            </a:extLst>
          </p:cNvPr>
          <p:cNvSpPr txBox="1"/>
          <p:nvPr/>
        </p:nvSpPr>
        <p:spPr>
          <a:xfrm>
            <a:off x="967513" y="623563"/>
            <a:ext cx="10744200" cy="670889"/>
          </a:xfrm>
          <a:prstGeom prst="rect">
            <a:avLst/>
          </a:prstGeom>
        </p:spPr>
        <p:txBody>
          <a:bodyPr wrap="square" lIns="0" tIns="0" rIns="0" bIns="0" rtlCol="0" anchor="t">
            <a:spAutoFit/>
          </a:bodyPr>
          <a:lstStyle/>
          <a:p>
            <a:pPr algn="l">
              <a:lnSpc>
                <a:spcPts val="5615"/>
              </a:lnSpc>
            </a:pPr>
            <a:r>
              <a:rPr lang="en-US" sz="4400" b="1" dirty="0">
                <a:solidFill>
                  <a:srgbClr val="020440"/>
                </a:solidFill>
                <a:latin typeface="Times New Roman" panose="02020603050405020304" pitchFamily="18" charset="0"/>
                <a:ea typeface="Poppins Semi-Bold"/>
                <a:cs typeface="Times New Roman" panose="02020603050405020304" pitchFamily="18" charset="0"/>
                <a:sym typeface="Poppins Semi-Bold"/>
              </a:rPr>
              <a:t>Dataset</a:t>
            </a:r>
            <a:r>
              <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rPr>
              <a:t> Overview and Data Preprocessing Steps</a:t>
            </a:r>
          </a:p>
        </p:txBody>
      </p:sp>
      <p:cxnSp>
        <p:nvCxnSpPr>
          <p:cNvPr id="36" name="Straight Connector 35">
            <a:extLst>
              <a:ext uri="{FF2B5EF4-FFF2-40B4-BE49-F238E27FC236}">
                <a16:creationId xmlns:a16="http://schemas.microsoft.com/office/drawing/2014/main" id="{A9A3A808-48A8-CA74-9F7B-EF9E16D1D557}"/>
              </a:ext>
            </a:extLst>
          </p:cNvPr>
          <p:cNvCxnSpPr>
            <a:cxnSpLocks/>
          </p:cNvCxnSpPr>
          <p:nvPr/>
        </p:nvCxnSpPr>
        <p:spPr>
          <a:xfrm>
            <a:off x="1009185" y="1485900"/>
            <a:ext cx="99060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grpSp>
        <p:nvGrpSpPr>
          <p:cNvPr id="47" name="Group 17">
            <a:extLst>
              <a:ext uri="{FF2B5EF4-FFF2-40B4-BE49-F238E27FC236}">
                <a16:creationId xmlns:a16="http://schemas.microsoft.com/office/drawing/2014/main" id="{7B0107FD-2AF5-D5A0-22F0-0067634DC27B}"/>
              </a:ext>
            </a:extLst>
          </p:cNvPr>
          <p:cNvGrpSpPr/>
          <p:nvPr/>
        </p:nvGrpSpPr>
        <p:grpSpPr>
          <a:xfrm>
            <a:off x="990599" y="2327428"/>
            <a:ext cx="533402" cy="573064"/>
            <a:chOff x="0" y="-3175"/>
            <a:chExt cx="812800" cy="815975"/>
          </a:xfrm>
        </p:grpSpPr>
        <p:sp>
          <p:nvSpPr>
            <p:cNvPr id="69" name="Freeform 18">
              <a:extLst>
                <a:ext uri="{FF2B5EF4-FFF2-40B4-BE49-F238E27FC236}">
                  <a16:creationId xmlns:a16="http://schemas.microsoft.com/office/drawing/2014/main" id="{A52760F1-BA75-6884-1557-7E2BBA3B2119}"/>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dirty="0"/>
            </a:p>
          </p:txBody>
        </p:sp>
        <p:sp>
          <p:nvSpPr>
            <p:cNvPr id="70" name="TextBox 19">
              <a:extLst>
                <a:ext uri="{FF2B5EF4-FFF2-40B4-BE49-F238E27FC236}">
                  <a16:creationId xmlns:a16="http://schemas.microsoft.com/office/drawing/2014/main" id="{01A6F34E-6592-E3EE-F6E6-7ACBC482B526}"/>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grpSp>
      <p:sp>
        <p:nvSpPr>
          <p:cNvPr id="68" name="TextBox 22">
            <a:extLst>
              <a:ext uri="{FF2B5EF4-FFF2-40B4-BE49-F238E27FC236}">
                <a16:creationId xmlns:a16="http://schemas.microsoft.com/office/drawing/2014/main" id="{A9FB9E7C-DD0A-4E95-03A1-BA79046C274A}"/>
              </a:ext>
            </a:extLst>
          </p:cNvPr>
          <p:cNvSpPr txBox="1"/>
          <p:nvPr/>
        </p:nvSpPr>
        <p:spPr>
          <a:xfrm>
            <a:off x="990599" y="4536675"/>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4" name="TextBox 28">
            <a:extLst>
              <a:ext uri="{FF2B5EF4-FFF2-40B4-BE49-F238E27FC236}">
                <a16:creationId xmlns:a16="http://schemas.microsoft.com/office/drawing/2014/main" id="{EBD7DBB4-2D50-AC84-6B60-947A0792BBD3}"/>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2" name="TextBox 31">
            <a:extLst>
              <a:ext uri="{FF2B5EF4-FFF2-40B4-BE49-F238E27FC236}">
                <a16:creationId xmlns:a16="http://schemas.microsoft.com/office/drawing/2014/main" id="{C1199F81-D15C-1EF5-11E4-EE822CFF4846}"/>
              </a:ext>
            </a:extLst>
          </p:cNvPr>
          <p:cNvSpPr txBox="1"/>
          <p:nvPr/>
        </p:nvSpPr>
        <p:spPr>
          <a:xfrm>
            <a:off x="1066335" y="7044096"/>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4B1311A8-6394-0FFC-77E9-017A0312DF82}"/>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53" name="TextBox 44">
            <a:extLst>
              <a:ext uri="{FF2B5EF4-FFF2-40B4-BE49-F238E27FC236}">
                <a16:creationId xmlns:a16="http://schemas.microsoft.com/office/drawing/2014/main" id="{629942FE-BAF6-F3F2-D000-AC1190371417}"/>
              </a:ext>
            </a:extLst>
          </p:cNvPr>
          <p:cNvSpPr txBox="1"/>
          <p:nvPr/>
        </p:nvSpPr>
        <p:spPr>
          <a:xfrm>
            <a:off x="1777889" y="2390100"/>
            <a:ext cx="7351823" cy="406778"/>
          </a:xfrm>
          <a:prstGeom prst="rect">
            <a:avLst/>
          </a:prstGeom>
        </p:spPr>
        <p:txBody>
          <a:bodyPr lIns="0" tIns="0" rIns="0" bIns="0" rtlCol="0" anchor="t">
            <a:spAutoFit/>
          </a:bodyPr>
          <a:lstStyle/>
          <a:p>
            <a:pPr algn="l">
              <a:lnSpc>
                <a:spcPts val="3499"/>
              </a:lnSpc>
            </a:pPr>
            <a:r>
              <a:rPr lang="en-US" sz="2400" b="1" dirty="0">
                <a:solidFill>
                  <a:srgbClr val="000000"/>
                </a:solidFill>
                <a:latin typeface="Garet"/>
                <a:ea typeface="Garet"/>
                <a:cs typeface="Garet"/>
                <a:sym typeface="Garet"/>
              </a:rPr>
              <a:t>Synthetic Dataset for Analysis</a:t>
            </a:r>
          </a:p>
        </p:txBody>
      </p:sp>
      <p:sp>
        <p:nvSpPr>
          <p:cNvPr id="54" name="TextBox 45">
            <a:extLst>
              <a:ext uri="{FF2B5EF4-FFF2-40B4-BE49-F238E27FC236}">
                <a16:creationId xmlns:a16="http://schemas.microsoft.com/office/drawing/2014/main" id="{FD80C8EA-4D50-400C-51C6-7853DA81D8BC}"/>
              </a:ext>
            </a:extLst>
          </p:cNvPr>
          <p:cNvSpPr txBox="1"/>
          <p:nvPr/>
        </p:nvSpPr>
        <p:spPr>
          <a:xfrm>
            <a:off x="1771871" y="4150508"/>
            <a:ext cx="7351823" cy="422275"/>
          </a:xfrm>
          <a:prstGeom prst="rect">
            <a:avLst/>
          </a:prstGeom>
        </p:spPr>
        <p:txBody>
          <a:bodyPr lIns="0" tIns="0" rIns="0" bIns="0" rtlCol="0" anchor="t">
            <a:spAutoFit/>
          </a:bodyPr>
          <a:lstStyle/>
          <a:p>
            <a:pPr algn="l">
              <a:lnSpc>
                <a:spcPts val="3499"/>
              </a:lnSpc>
            </a:pPr>
            <a:r>
              <a:rPr lang="en-US" sz="2400" b="1" dirty="0">
                <a:solidFill>
                  <a:srgbClr val="000000"/>
                </a:solidFill>
                <a:latin typeface="Garet"/>
                <a:ea typeface="Garet"/>
                <a:cs typeface="Garet"/>
                <a:sym typeface="Garet"/>
              </a:rPr>
              <a:t>GDP per Capita (USD)</a:t>
            </a:r>
          </a:p>
        </p:txBody>
      </p:sp>
      <p:sp>
        <p:nvSpPr>
          <p:cNvPr id="55" name="TextBox 46">
            <a:extLst>
              <a:ext uri="{FF2B5EF4-FFF2-40B4-BE49-F238E27FC236}">
                <a16:creationId xmlns:a16="http://schemas.microsoft.com/office/drawing/2014/main" id="{E9691B7E-122C-FFA6-A02F-842A7F7FC2C6}"/>
              </a:ext>
            </a:extLst>
          </p:cNvPr>
          <p:cNvSpPr txBox="1"/>
          <p:nvPr/>
        </p:nvSpPr>
        <p:spPr>
          <a:xfrm>
            <a:off x="1727652" y="5931224"/>
            <a:ext cx="7351823" cy="422275"/>
          </a:xfrm>
          <a:prstGeom prst="rect">
            <a:avLst/>
          </a:prstGeom>
        </p:spPr>
        <p:txBody>
          <a:bodyPr lIns="0" tIns="0" rIns="0" bIns="0" rtlCol="0" anchor="t">
            <a:spAutoFit/>
          </a:bodyPr>
          <a:lstStyle/>
          <a:p>
            <a:pPr algn="l">
              <a:lnSpc>
                <a:spcPts val="3499"/>
              </a:lnSpc>
            </a:pPr>
            <a:r>
              <a:rPr lang="en-US" sz="2400" b="1" dirty="0">
                <a:solidFill>
                  <a:srgbClr val="000000"/>
                </a:solidFill>
                <a:latin typeface="Garet"/>
                <a:ea typeface="Garet"/>
                <a:cs typeface="Garet"/>
                <a:sym typeface="Garet"/>
              </a:rPr>
              <a:t>Internet Usage (%)</a:t>
            </a:r>
          </a:p>
        </p:txBody>
      </p:sp>
      <p:sp>
        <p:nvSpPr>
          <p:cNvPr id="71" name="TextBox 70">
            <a:extLst>
              <a:ext uri="{FF2B5EF4-FFF2-40B4-BE49-F238E27FC236}">
                <a16:creationId xmlns:a16="http://schemas.microsoft.com/office/drawing/2014/main" id="{636CF711-CB29-E576-83CA-7EE1CCF72D9F}"/>
              </a:ext>
            </a:extLst>
          </p:cNvPr>
          <p:cNvSpPr txBox="1"/>
          <p:nvPr/>
        </p:nvSpPr>
        <p:spPr>
          <a:xfrm>
            <a:off x="8686800" y="4689987"/>
            <a:ext cx="914400" cy="914400"/>
          </a:xfrm>
          <a:prstGeom prst="rect">
            <a:avLst/>
          </a:prstGeom>
          <a:noFill/>
        </p:spPr>
        <p:txBody>
          <a:bodyPr wrap="square" rtlCol="0">
            <a:spAutoFit/>
          </a:bodyPr>
          <a:lstStyle/>
          <a:p>
            <a:endParaRPr lang="en-US" dirty="0"/>
          </a:p>
        </p:txBody>
      </p:sp>
      <p:sp>
        <p:nvSpPr>
          <p:cNvPr id="73" name="Rectangle 2">
            <a:extLst>
              <a:ext uri="{FF2B5EF4-FFF2-40B4-BE49-F238E27FC236}">
                <a16:creationId xmlns:a16="http://schemas.microsoft.com/office/drawing/2014/main" id="{3EF34BF9-172C-9F3A-7B72-B2E4DCB5ECDB}"/>
              </a:ext>
            </a:extLst>
          </p:cNvPr>
          <p:cNvSpPr>
            <a:spLocks noChangeArrowheads="1"/>
          </p:cNvSpPr>
          <p:nvPr/>
        </p:nvSpPr>
        <p:spPr bwMode="auto">
          <a:xfrm>
            <a:off x="1727652" y="3074007"/>
            <a:ext cx="73830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Utilizes a synthetic dataset simulating real-world global development scenarios.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7" name="TextBox 76">
            <a:extLst>
              <a:ext uri="{FF2B5EF4-FFF2-40B4-BE49-F238E27FC236}">
                <a16:creationId xmlns:a16="http://schemas.microsoft.com/office/drawing/2014/main" id="{FE6DB8D3-42D7-D613-1E26-A761D4053DE7}"/>
              </a:ext>
            </a:extLst>
          </p:cNvPr>
          <p:cNvSpPr txBox="1"/>
          <p:nvPr/>
        </p:nvSpPr>
        <p:spPr>
          <a:xfrm>
            <a:off x="1699076" y="4662092"/>
            <a:ext cx="7200663"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Indicates economic strength and correlates with living standards and healthcare access.</a:t>
            </a:r>
          </a:p>
        </p:txBody>
      </p:sp>
      <p:sp>
        <p:nvSpPr>
          <p:cNvPr id="78" name="TextBox 77">
            <a:extLst>
              <a:ext uri="{FF2B5EF4-FFF2-40B4-BE49-F238E27FC236}">
                <a16:creationId xmlns:a16="http://schemas.microsoft.com/office/drawing/2014/main" id="{CEE90775-0780-A7AD-1520-EF40903E24C5}"/>
              </a:ext>
            </a:extLst>
          </p:cNvPr>
          <p:cNvSpPr txBox="1"/>
          <p:nvPr/>
        </p:nvSpPr>
        <p:spPr>
          <a:xfrm>
            <a:off x="1699076" y="6526953"/>
            <a:ext cx="7344449"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Reflects technology adoption and digital connectivity, crucial for economic growth.</a:t>
            </a:r>
          </a:p>
        </p:txBody>
      </p:sp>
      <p:grpSp>
        <p:nvGrpSpPr>
          <p:cNvPr id="2" name="Group 17">
            <a:extLst>
              <a:ext uri="{FF2B5EF4-FFF2-40B4-BE49-F238E27FC236}">
                <a16:creationId xmlns:a16="http://schemas.microsoft.com/office/drawing/2014/main" id="{4C03102A-E9B6-3709-8759-3CDEC7514E5B}"/>
              </a:ext>
            </a:extLst>
          </p:cNvPr>
          <p:cNvGrpSpPr/>
          <p:nvPr/>
        </p:nvGrpSpPr>
        <p:grpSpPr>
          <a:xfrm>
            <a:off x="9708939" y="2319125"/>
            <a:ext cx="533402" cy="573064"/>
            <a:chOff x="0" y="-3175"/>
            <a:chExt cx="812800" cy="815975"/>
          </a:xfrm>
        </p:grpSpPr>
        <p:sp>
          <p:nvSpPr>
            <p:cNvPr id="3" name="Freeform 18">
              <a:extLst>
                <a:ext uri="{FF2B5EF4-FFF2-40B4-BE49-F238E27FC236}">
                  <a16:creationId xmlns:a16="http://schemas.microsoft.com/office/drawing/2014/main" id="{9A172B51-51E8-4E4D-D25C-A0FE18AC5969}"/>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4" name="TextBox 19">
              <a:extLst>
                <a:ext uri="{FF2B5EF4-FFF2-40B4-BE49-F238E27FC236}">
                  <a16:creationId xmlns:a16="http://schemas.microsoft.com/office/drawing/2014/main" id="{AC911C42-1ADC-BD32-1A11-8520C38FB46C}"/>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grpSp>
      <p:grpSp>
        <p:nvGrpSpPr>
          <p:cNvPr id="5" name="Group 17">
            <a:extLst>
              <a:ext uri="{FF2B5EF4-FFF2-40B4-BE49-F238E27FC236}">
                <a16:creationId xmlns:a16="http://schemas.microsoft.com/office/drawing/2014/main" id="{5FEC15AB-020A-0024-920F-9B77ABCE65F6}"/>
              </a:ext>
            </a:extLst>
          </p:cNvPr>
          <p:cNvGrpSpPr/>
          <p:nvPr/>
        </p:nvGrpSpPr>
        <p:grpSpPr>
          <a:xfrm>
            <a:off x="967513" y="7553889"/>
            <a:ext cx="533402" cy="573064"/>
            <a:chOff x="0" y="-3175"/>
            <a:chExt cx="812800" cy="815975"/>
          </a:xfrm>
        </p:grpSpPr>
        <p:sp>
          <p:nvSpPr>
            <p:cNvPr id="6" name="Freeform 18">
              <a:extLst>
                <a:ext uri="{FF2B5EF4-FFF2-40B4-BE49-F238E27FC236}">
                  <a16:creationId xmlns:a16="http://schemas.microsoft.com/office/drawing/2014/main" id="{EB5079D6-CEF7-819D-0026-AC4661060A35}"/>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7" name="TextBox 19">
              <a:extLst>
                <a:ext uri="{FF2B5EF4-FFF2-40B4-BE49-F238E27FC236}">
                  <a16:creationId xmlns:a16="http://schemas.microsoft.com/office/drawing/2014/main" id="{FCA2E69D-A8D7-60BD-6928-16C26233700C}"/>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grpSp>
      <p:grpSp>
        <p:nvGrpSpPr>
          <p:cNvPr id="8" name="Group 17">
            <a:extLst>
              <a:ext uri="{FF2B5EF4-FFF2-40B4-BE49-F238E27FC236}">
                <a16:creationId xmlns:a16="http://schemas.microsoft.com/office/drawing/2014/main" id="{952BED79-3B51-D056-68DA-D046E0354272}"/>
              </a:ext>
            </a:extLst>
          </p:cNvPr>
          <p:cNvGrpSpPr/>
          <p:nvPr/>
        </p:nvGrpSpPr>
        <p:grpSpPr>
          <a:xfrm>
            <a:off x="967513" y="5915476"/>
            <a:ext cx="533402" cy="573064"/>
            <a:chOff x="0" y="-3175"/>
            <a:chExt cx="812800" cy="815975"/>
          </a:xfrm>
        </p:grpSpPr>
        <p:sp>
          <p:nvSpPr>
            <p:cNvPr id="9" name="Freeform 18">
              <a:extLst>
                <a:ext uri="{FF2B5EF4-FFF2-40B4-BE49-F238E27FC236}">
                  <a16:creationId xmlns:a16="http://schemas.microsoft.com/office/drawing/2014/main" id="{ED8F6B61-0813-11CA-C74A-DC37FD50E685}"/>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10" name="TextBox 19">
              <a:extLst>
                <a:ext uri="{FF2B5EF4-FFF2-40B4-BE49-F238E27FC236}">
                  <a16:creationId xmlns:a16="http://schemas.microsoft.com/office/drawing/2014/main" id="{BCB12828-5BDE-CAA8-16E3-E0DEEF897587}"/>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grpSp>
      <p:grpSp>
        <p:nvGrpSpPr>
          <p:cNvPr id="11" name="Group 17">
            <a:extLst>
              <a:ext uri="{FF2B5EF4-FFF2-40B4-BE49-F238E27FC236}">
                <a16:creationId xmlns:a16="http://schemas.microsoft.com/office/drawing/2014/main" id="{38434D27-EDE1-B919-CF2A-070CB7AAAA93}"/>
              </a:ext>
            </a:extLst>
          </p:cNvPr>
          <p:cNvGrpSpPr/>
          <p:nvPr/>
        </p:nvGrpSpPr>
        <p:grpSpPr>
          <a:xfrm>
            <a:off x="990599" y="4082451"/>
            <a:ext cx="533402" cy="573064"/>
            <a:chOff x="0" y="-3175"/>
            <a:chExt cx="812800" cy="815975"/>
          </a:xfrm>
        </p:grpSpPr>
        <p:sp>
          <p:nvSpPr>
            <p:cNvPr id="12" name="Freeform 18">
              <a:extLst>
                <a:ext uri="{FF2B5EF4-FFF2-40B4-BE49-F238E27FC236}">
                  <a16:creationId xmlns:a16="http://schemas.microsoft.com/office/drawing/2014/main" id="{314D28D6-E031-25A4-6E5E-C9460FF54C9B}"/>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13" name="TextBox 19">
              <a:extLst>
                <a:ext uri="{FF2B5EF4-FFF2-40B4-BE49-F238E27FC236}">
                  <a16:creationId xmlns:a16="http://schemas.microsoft.com/office/drawing/2014/main" id="{2732E5DB-3199-32AE-15A5-76843F5166A6}"/>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grpSp>
      <p:grpSp>
        <p:nvGrpSpPr>
          <p:cNvPr id="14" name="Group 17">
            <a:extLst>
              <a:ext uri="{FF2B5EF4-FFF2-40B4-BE49-F238E27FC236}">
                <a16:creationId xmlns:a16="http://schemas.microsoft.com/office/drawing/2014/main" id="{9DEF9629-9696-BADB-952B-CC16AE1DAE25}"/>
              </a:ext>
            </a:extLst>
          </p:cNvPr>
          <p:cNvGrpSpPr/>
          <p:nvPr/>
        </p:nvGrpSpPr>
        <p:grpSpPr>
          <a:xfrm>
            <a:off x="9708939" y="7384278"/>
            <a:ext cx="533402" cy="573064"/>
            <a:chOff x="0" y="-3175"/>
            <a:chExt cx="812800" cy="815975"/>
          </a:xfrm>
        </p:grpSpPr>
        <p:sp>
          <p:nvSpPr>
            <p:cNvPr id="15" name="Freeform 18">
              <a:extLst>
                <a:ext uri="{FF2B5EF4-FFF2-40B4-BE49-F238E27FC236}">
                  <a16:creationId xmlns:a16="http://schemas.microsoft.com/office/drawing/2014/main" id="{B104ABF0-4E3D-9BEE-73A4-4F3DCD9E7500}"/>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16" name="TextBox 19">
              <a:extLst>
                <a:ext uri="{FF2B5EF4-FFF2-40B4-BE49-F238E27FC236}">
                  <a16:creationId xmlns:a16="http://schemas.microsoft.com/office/drawing/2014/main" id="{12936A0D-B30D-CC8D-BB6F-F494607B48BB}"/>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grpSp>
      <p:grpSp>
        <p:nvGrpSpPr>
          <p:cNvPr id="17" name="Group 17">
            <a:extLst>
              <a:ext uri="{FF2B5EF4-FFF2-40B4-BE49-F238E27FC236}">
                <a16:creationId xmlns:a16="http://schemas.microsoft.com/office/drawing/2014/main" id="{2D347AE3-DAC0-226B-C81C-D068369946B2}"/>
              </a:ext>
            </a:extLst>
          </p:cNvPr>
          <p:cNvGrpSpPr/>
          <p:nvPr/>
        </p:nvGrpSpPr>
        <p:grpSpPr>
          <a:xfrm>
            <a:off x="9750611" y="5738817"/>
            <a:ext cx="533402" cy="573064"/>
            <a:chOff x="0" y="-3175"/>
            <a:chExt cx="812800" cy="815975"/>
          </a:xfrm>
        </p:grpSpPr>
        <p:sp>
          <p:nvSpPr>
            <p:cNvPr id="18" name="Freeform 18">
              <a:extLst>
                <a:ext uri="{FF2B5EF4-FFF2-40B4-BE49-F238E27FC236}">
                  <a16:creationId xmlns:a16="http://schemas.microsoft.com/office/drawing/2014/main" id="{66E7C1A1-4F35-6516-D4C7-43B5DA6EF7B9}"/>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0" name="TextBox 19">
              <a:extLst>
                <a:ext uri="{FF2B5EF4-FFF2-40B4-BE49-F238E27FC236}">
                  <a16:creationId xmlns:a16="http://schemas.microsoft.com/office/drawing/2014/main" id="{D0EB643A-EC24-B7C9-82DD-3F14F88C342E}"/>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grpSp>
      <p:grpSp>
        <p:nvGrpSpPr>
          <p:cNvPr id="21" name="Group 17">
            <a:extLst>
              <a:ext uri="{FF2B5EF4-FFF2-40B4-BE49-F238E27FC236}">
                <a16:creationId xmlns:a16="http://schemas.microsoft.com/office/drawing/2014/main" id="{3CE65223-1FB6-57EE-549E-5BBA133FCD51}"/>
              </a:ext>
            </a:extLst>
          </p:cNvPr>
          <p:cNvGrpSpPr/>
          <p:nvPr/>
        </p:nvGrpSpPr>
        <p:grpSpPr>
          <a:xfrm>
            <a:off x="9708939" y="4015059"/>
            <a:ext cx="533402" cy="573064"/>
            <a:chOff x="0" y="-3175"/>
            <a:chExt cx="812800" cy="815975"/>
          </a:xfrm>
        </p:grpSpPr>
        <p:sp>
          <p:nvSpPr>
            <p:cNvPr id="22" name="Freeform 18">
              <a:extLst>
                <a:ext uri="{FF2B5EF4-FFF2-40B4-BE49-F238E27FC236}">
                  <a16:creationId xmlns:a16="http://schemas.microsoft.com/office/drawing/2014/main" id="{F4F2888D-F274-BDCB-571F-64CACAF2867A}"/>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3" name="TextBox 19">
              <a:extLst>
                <a:ext uri="{FF2B5EF4-FFF2-40B4-BE49-F238E27FC236}">
                  <a16:creationId xmlns:a16="http://schemas.microsoft.com/office/drawing/2014/main" id="{6C181443-F4C1-F1DC-95BD-F3E63CE1264C}"/>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grpSp>
      <p:sp>
        <p:nvSpPr>
          <p:cNvPr id="24" name="TextBox 23">
            <a:extLst>
              <a:ext uri="{FF2B5EF4-FFF2-40B4-BE49-F238E27FC236}">
                <a16:creationId xmlns:a16="http://schemas.microsoft.com/office/drawing/2014/main" id="{F7A48988-C247-FF94-F887-4367AAF3324A}"/>
              </a:ext>
            </a:extLst>
          </p:cNvPr>
          <p:cNvSpPr txBox="1"/>
          <p:nvPr/>
        </p:nvSpPr>
        <p:spPr>
          <a:xfrm>
            <a:off x="1599737" y="7620692"/>
            <a:ext cx="5557363" cy="461665"/>
          </a:xfrm>
          <a:prstGeom prst="rect">
            <a:avLst/>
          </a:prstGeom>
          <a:noFill/>
        </p:spPr>
        <p:txBody>
          <a:bodyPr wrap="square" rtlCol="0">
            <a:spAutoFit/>
          </a:bodyPr>
          <a:lstStyle/>
          <a:p>
            <a:r>
              <a:rPr lang="en-US" sz="2400" b="1" dirty="0">
                <a:latin typeface="Garet" panose="020B0604020202020204" charset="0"/>
              </a:rPr>
              <a:t>Population Age Distribution</a:t>
            </a:r>
          </a:p>
        </p:txBody>
      </p:sp>
      <p:sp>
        <p:nvSpPr>
          <p:cNvPr id="25" name="TextBox 24">
            <a:extLst>
              <a:ext uri="{FF2B5EF4-FFF2-40B4-BE49-F238E27FC236}">
                <a16:creationId xmlns:a16="http://schemas.microsoft.com/office/drawing/2014/main" id="{CD4B0CEA-829C-A7BC-89F2-E18ABD1EC3FE}"/>
              </a:ext>
            </a:extLst>
          </p:cNvPr>
          <p:cNvSpPr txBox="1"/>
          <p:nvPr/>
        </p:nvSpPr>
        <p:spPr>
          <a:xfrm>
            <a:off x="1699077" y="8273067"/>
            <a:ext cx="7344449"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Important for analyzing dependency ratios and workforce availability in populations.</a:t>
            </a:r>
          </a:p>
        </p:txBody>
      </p:sp>
      <p:sp>
        <p:nvSpPr>
          <p:cNvPr id="26" name="TextBox 25">
            <a:extLst>
              <a:ext uri="{FF2B5EF4-FFF2-40B4-BE49-F238E27FC236}">
                <a16:creationId xmlns:a16="http://schemas.microsoft.com/office/drawing/2014/main" id="{C4B6798C-CF6C-D5FF-0124-AF44967ABB6A}"/>
              </a:ext>
            </a:extLst>
          </p:cNvPr>
          <p:cNvSpPr txBox="1"/>
          <p:nvPr/>
        </p:nvSpPr>
        <p:spPr>
          <a:xfrm>
            <a:off x="10439399" y="2920119"/>
            <a:ext cx="7344449"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 key indicator of health standards and overall quality of life in populations.</a:t>
            </a:r>
          </a:p>
        </p:txBody>
      </p:sp>
      <p:sp>
        <p:nvSpPr>
          <p:cNvPr id="27" name="TextBox 26">
            <a:extLst>
              <a:ext uri="{FF2B5EF4-FFF2-40B4-BE49-F238E27FC236}">
                <a16:creationId xmlns:a16="http://schemas.microsoft.com/office/drawing/2014/main" id="{91F60431-21D6-8516-8D4E-A3FDD8AAD4AE}"/>
              </a:ext>
            </a:extLst>
          </p:cNvPr>
          <p:cNvSpPr txBox="1"/>
          <p:nvPr/>
        </p:nvSpPr>
        <p:spPr>
          <a:xfrm>
            <a:off x="10439400" y="4655515"/>
            <a:ext cx="7344449"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Replaced missing entries with mean and median values to maintain data integrity.</a:t>
            </a:r>
          </a:p>
        </p:txBody>
      </p:sp>
      <p:sp>
        <p:nvSpPr>
          <p:cNvPr id="28" name="TextBox 27">
            <a:extLst>
              <a:ext uri="{FF2B5EF4-FFF2-40B4-BE49-F238E27FC236}">
                <a16:creationId xmlns:a16="http://schemas.microsoft.com/office/drawing/2014/main" id="{07CE0E53-F38C-D467-B9F9-D421D8EFF945}"/>
              </a:ext>
            </a:extLst>
          </p:cNvPr>
          <p:cNvSpPr txBox="1"/>
          <p:nvPr/>
        </p:nvSpPr>
        <p:spPr>
          <a:xfrm>
            <a:off x="10439398" y="6409826"/>
            <a:ext cx="7344449"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Used interquartile range (IQR) to identify and manage outliers within the dataset.</a:t>
            </a:r>
          </a:p>
        </p:txBody>
      </p:sp>
      <p:sp>
        <p:nvSpPr>
          <p:cNvPr id="29" name="TextBox 28">
            <a:extLst>
              <a:ext uri="{FF2B5EF4-FFF2-40B4-BE49-F238E27FC236}">
                <a16:creationId xmlns:a16="http://schemas.microsoft.com/office/drawing/2014/main" id="{53419877-7F5E-4F9C-4AB5-0C3BC644E356}"/>
              </a:ext>
            </a:extLst>
          </p:cNvPr>
          <p:cNvSpPr txBox="1"/>
          <p:nvPr/>
        </p:nvSpPr>
        <p:spPr>
          <a:xfrm>
            <a:off x="10439399" y="8126953"/>
            <a:ext cx="7344449"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Applied </a:t>
            </a:r>
            <a:r>
              <a:rPr lang="en-US" sz="2000" dirty="0" err="1">
                <a:latin typeface="Arial" panose="020B0604020202020204" pitchFamily="34" charset="0"/>
                <a:cs typeface="Arial" panose="020B0604020202020204" pitchFamily="34" charset="0"/>
              </a:rPr>
              <a:t>StandardScaler</a:t>
            </a:r>
            <a:r>
              <a:rPr lang="en-US" sz="2000" dirty="0">
                <a:latin typeface="Arial" panose="020B0604020202020204" pitchFamily="34" charset="0"/>
                <a:cs typeface="Arial" panose="020B0604020202020204" pitchFamily="34" charset="0"/>
              </a:rPr>
              <a:t> to normalize feature ranges for equitable clustering.</a:t>
            </a:r>
          </a:p>
        </p:txBody>
      </p:sp>
      <p:sp>
        <p:nvSpPr>
          <p:cNvPr id="30" name="TextBox 29">
            <a:extLst>
              <a:ext uri="{FF2B5EF4-FFF2-40B4-BE49-F238E27FC236}">
                <a16:creationId xmlns:a16="http://schemas.microsoft.com/office/drawing/2014/main" id="{4568E043-FF7F-BCA2-C4DC-EB1B343BEA8F}"/>
              </a:ext>
            </a:extLst>
          </p:cNvPr>
          <p:cNvSpPr txBox="1"/>
          <p:nvPr/>
        </p:nvSpPr>
        <p:spPr>
          <a:xfrm>
            <a:off x="10439398" y="2335213"/>
            <a:ext cx="5557363" cy="461665"/>
          </a:xfrm>
          <a:prstGeom prst="rect">
            <a:avLst/>
          </a:prstGeom>
          <a:noFill/>
        </p:spPr>
        <p:txBody>
          <a:bodyPr wrap="square" rtlCol="0">
            <a:spAutoFit/>
          </a:bodyPr>
          <a:lstStyle/>
          <a:p>
            <a:r>
              <a:rPr lang="en-US" sz="2400" b="1" dirty="0">
                <a:latin typeface="Garet" panose="020B0604020202020204" charset="0"/>
              </a:rPr>
              <a:t>Life Expectancy (Years)</a:t>
            </a:r>
          </a:p>
        </p:txBody>
      </p:sp>
      <p:sp>
        <p:nvSpPr>
          <p:cNvPr id="31" name="TextBox 30">
            <a:extLst>
              <a:ext uri="{FF2B5EF4-FFF2-40B4-BE49-F238E27FC236}">
                <a16:creationId xmlns:a16="http://schemas.microsoft.com/office/drawing/2014/main" id="{392359A6-C4CE-E46D-2874-606ADF52DFB8}"/>
              </a:ext>
            </a:extLst>
          </p:cNvPr>
          <p:cNvSpPr txBox="1"/>
          <p:nvPr/>
        </p:nvSpPr>
        <p:spPr>
          <a:xfrm>
            <a:off x="10439399" y="4005998"/>
            <a:ext cx="5557363" cy="461665"/>
          </a:xfrm>
          <a:prstGeom prst="rect">
            <a:avLst/>
          </a:prstGeom>
          <a:noFill/>
        </p:spPr>
        <p:txBody>
          <a:bodyPr wrap="square" rtlCol="0">
            <a:spAutoFit/>
          </a:bodyPr>
          <a:lstStyle/>
          <a:p>
            <a:r>
              <a:rPr lang="en-US" sz="2400" b="1" dirty="0">
                <a:latin typeface="Garet" panose="020B0604020202020204" charset="0"/>
              </a:rPr>
              <a:t>Handling Missing Values</a:t>
            </a:r>
          </a:p>
        </p:txBody>
      </p:sp>
      <p:sp>
        <p:nvSpPr>
          <p:cNvPr id="32" name="TextBox 31">
            <a:extLst>
              <a:ext uri="{FF2B5EF4-FFF2-40B4-BE49-F238E27FC236}">
                <a16:creationId xmlns:a16="http://schemas.microsoft.com/office/drawing/2014/main" id="{94CDAC15-6B70-9628-965A-E7D6C751BD63}"/>
              </a:ext>
            </a:extLst>
          </p:cNvPr>
          <p:cNvSpPr txBox="1"/>
          <p:nvPr/>
        </p:nvSpPr>
        <p:spPr>
          <a:xfrm>
            <a:off x="10463210" y="5761513"/>
            <a:ext cx="5557363" cy="461665"/>
          </a:xfrm>
          <a:prstGeom prst="rect">
            <a:avLst/>
          </a:prstGeom>
          <a:noFill/>
        </p:spPr>
        <p:txBody>
          <a:bodyPr wrap="square" rtlCol="0">
            <a:spAutoFit/>
          </a:bodyPr>
          <a:lstStyle/>
          <a:p>
            <a:r>
              <a:rPr lang="en-US" sz="2400" b="1" dirty="0">
                <a:latin typeface="Garet" panose="020B0604020202020204" charset="0"/>
              </a:rPr>
              <a:t>Outlier Detection</a:t>
            </a:r>
          </a:p>
        </p:txBody>
      </p:sp>
      <p:sp>
        <p:nvSpPr>
          <p:cNvPr id="34" name="TextBox 33">
            <a:extLst>
              <a:ext uri="{FF2B5EF4-FFF2-40B4-BE49-F238E27FC236}">
                <a16:creationId xmlns:a16="http://schemas.microsoft.com/office/drawing/2014/main" id="{1A6B5FFD-4D22-FDB6-002E-8144579BD1E0}"/>
              </a:ext>
            </a:extLst>
          </p:cNvPr>
          <p:cNvSpPr txBox="1"/>
          <p:nvPr/>
        </p:nvSpPr>
        <p:spPr>
          <a:xfrm>
            <a:off x="10474876" y="7417679"/>
            <a:ext cx="5557363" cy="461665"/>
          </a:xfrm>
          <a:prstGeom prst="rect">
            <a:avLst/>
          </a:prstGeom>
          <a:noFill/>
        </p:spPr>
        <p:txBody>
          <a:bodyPr wrap="square" rtlCol="0">
            <a:spAutoFit/>
          </a:bodyPr>
          <a:lstStyle/>
          <a:p>
            <a:r>
              <a:rPr lang="en-US" sz="2400" b="1" dirty="0">
                <a:latin typeface="Garet" panose="020B0604020202020204" charset="0"/>
              </a:rPr>
              <a:t>Scaling Features</a:t>
            </a:r>
          </a:p>
        </p:txBody>
      </p:sp>
      <p:sp>
        <p:nvSpPr>
          <p:cNvPr id="37" name="TextBox 36">
            <a:extLst>
              <a:ext uri="{FF2B5EF4-FFF2-40B4-BE49-F238E27FC236}">
                <a16:creationId xmlns:a16="http://schemas.microsoft.com/office/drawing/2014/main" id="{7F69BFEB-1930-5414-F19E-9319A9EF669E}"/>
              </a:ext>
            </a:extLst>
          </p:cNvPr>
          <p:cNvSpPr txBox="1"/>
          <p:nvPr/>
        </p:nvSpPr>
        <p:spPr>
          <a:xfrm>
            <a:off x="967513" y="1642328"/>
            <a:ext cx="8610600" cy="400110"/>
          </a:xfrm>
          <a:prstGeom prst="rect">
            <a:avLst/>
          </a:prstGeom>
          <a:noFill/>
        </p:spPr>
        <p:txBody>
          <a:bodyPr wrap="square" rtlCol="0">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Exploring key features and preprocessing techniques</a:t>
            </a:r>
          </a:p>
        </p:txBody>
      </p:sp>
      <p:sp>
        <p:nvSpPr>
          <p:cNvPr id="33" name="TextBox 34">
            <a:extLst>
              <a:ext uri="{FF2B5EF4-FFF2-40B4-BE49-F238E27FC236}">
                <a16:creationId xmlns:a16="http://schemas.microsoft.com/office/drawing/2014/main" id="{8E5BDCFB-775B-6BDD-2980-16498C4B7781}"/>
              </a:ext>
            </a:extLst>
          </p:cNvPr>
          <p:cNvSpPr txBox="1"/>
          <p:nvPr/>
        </p:nvSpPr>
        <p:spPr>
          <a:xfrm>
            <a:off x="16649235" y="9737482"/>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Page:2</a:t>
            </a:r>
          </a:p>
        </p:txBody>
      </p:sp>
    </p:spTree>
    <p:extLst>
      <p:ext uri="{BB962C8B-B14F-4D97-AF65-F5344CB8AC3E}">
        <p14:creationId xmlns:p14="http://schemas.microsoft.com/office/powerpoint/2010/main" val="3878412584"/>
      </p:ext>
    </p:extLst>
  </p:cSld>
  <p:clrMapOvr>
    <a:masterClrMapping/>
  </p:clrMapOvr>
  <p:transition spd="slow">
    <p:cover dir="l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D612C-82BE-83D7-5854-EE5B41DAF68C}"/>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AF2F79B9-A195-9EFE-8929-ED53126E77CC}"/>
              </a:ext>
            </a:extLst>
          </p:cNvPr>
          <p:cNvSpPr txBox="1"/>
          <p:nvPr/>
        </p:nvSpPr>
        <p:spPr>
          <a:xfrm>
            <a:off x="990600" y="778121"/>
            <a:ext cx="8229600" cy="670889"/>
          </a:xfrm>
          <a:prstGeom prst="rect">
            <a:avLst/>
          </a:prstGeom>
        </p:spPr>
        <p:txBody>
          <a:bodyPr wrap="square" lIns="0" tIns="0" rIns="0" bIns="0" rtlCol="0" anchor="t">
            <a:spAutoFit/>
          </a:bodyPr>
          <a:lstStyle/>
          <a:p>
            <a:pPr algn="l">
              <a:lnSpc>
                <a:spcPts val="5615"/>
              </a:lnSpc>
            </a:pPr>
            <a:r>
              <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rPr>
              <a:t>Overview of Clustering Algorithms</a:t>
            </a:r>
          </a:p>
        </p:txBody>
      </p:sp>
      <p:cxnSp>
        <p:nvCxnSpPr>
          <p:cNvPr id="36" name="Straight Connector 35">
            <a:extLst>
              <a:ext uri="{FF2B5EF4-FFF2-40B4-BE49-F238E27FC236}">
                <a16:creationId xmlns:a16="http://schemas.microsoft.com/office/drawing/2014/main" id="{785C7073-A812-4BBA-ACDB-C28A7607BA57}"/>
              </a:ext>
            </a:extLst>
          </p:cNvPr>
          <p:cNvCxnSpPr>
            <a:cxnSpLocks/>
          </p:cNvCxnSpPr>
          <p:nvPr/>
        </p:nvCxnSpPr>
        <p:spPr>
          <a:xfrm>
            <a:off x="1219200" y="1638300"/>
            <a:ext cx="73152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64" name="TextBox 28">
            <a:extLst>
              <a:ext uri="{FF2B5EF4-FFF2-40B4-BE49-F238E27FC236}">
                <a16:creationId xmlns:a16="http://schemas.microsoft.com/office/drawing/2014/main" id="{49B9DA40-4479-FEA1-0171-236700152DE3}"/>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4106351B-EF96-C5BA-F047-ED5A78F08761}"/>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71" name="TextBox 70">
            <a:extLst>
              <a:ext uri="{FF2B5EF4-FFF2-40B4-BE49-F238E27FC236}">
                <a16:creationId xmlns:a16="http://schemas.microsoft.com/office/drawing/2014/main" id="{F2687E60-96F7-A9CF-0457-86A5AC718520}"/>
              </a:ext>
            </a:extLst>
          </p:cNvPr>
          <p:cNvSpPr txBox="1"/>
          <p:nvPr/>
        </p:nvSpPr>
        <p:spPr>
          <a:xfrm>
            <a:off x="8686800" y="4689987"/>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2C3F8766-E16A-7FFB-7843-D7FD995E439C}"/>
              </a:ext>
            </a:extLst>
          </p:cNvPr>
          <p:cNvSpPr txBox="1"/>
          <p:nvPr/>
        </p:nvSpPr>
        <p:spPr>
          <a:xfrm>
            <a:off x="919162" y="1827591"/>
            <a:ext cx="8610600" cy="400110"/>
          </a:xfrm>
          <a:prstGeom prst="rect">
            <a:avLst/>
          </a:prstGeom>
          <a:noFill/>
        </p:spPr>
        <p:txBody>
          <a:bodyPr wrap="square" rtlCol="0">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Explore K-Means, Hierarchical, and DBSCAN Algorithms</a:t>
            </a:r>
          </a:p>
        </p:txBody>
      </p:sp>
      <p:pic>
        <p:nvPicPr>
          <p:cNvPr id="5" name="object 3">
            <a:extLst>
              <a:ext uri="{FF2B5EF4-FFF2-40B4-BE49-F238E27FC236}">
                <a16:creationId xmlns:a16="http://schemas.microsoft.com/office/drawing/2014/main" id="{8EFB6AAE-9121-31DD-80BB-339C989EE631}"/>
              </a:ext>
            </a:extLst>
          </p:cNvPr>
          <p:cNvPicPr/>
          <p:nvPr/>
        </p:nvPicPr>
        <p:blipFill>
          <a:blip r:embed="rId2" cstate="print"/>
          <a:srcRect t="33333" b="16666"/>
          <a:stretch/>
        </p:blipFill>
        <p:spPr>
          <a:xfrm>
            <a:off x="381000" y="3009900"/>
            <a:ext cx="16383000" cy="5215141"/>
          </a:xfrm>
          <a:prstGeom prst="rect">
            <a:avLst/>
          </a:prstGeom>
        </p:spPr>
      </p:pic>
      <p:sp>
        <p:nvSpPr>
          <p:cNvPr id="3" name="TextBox 34">
            <a:extLst>
              <a:ext uri="{FF2B5EF4-FFF2-40B4-BE49-F238E27FC236}">
                <a16:creationId xmlns:a16="http://schemas.microsoft.com/office/drawing/2014/main" id="{BB9D2924-C165-2229-9676-1E58585059A6}"/>
              </a:ext>
            </a:extLst>
          </p:cNvPr>
          <p:cNvSpPr txBox="1"/>
          <p:nvPr/>
        </p:nvSpPr>
        <p:spPr>
          <a:xfrm>
            <a:off x="16649235" y="9715500"/>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Page:3</a:t>
            </a:r>
          </a:p>
        </p:txBody>
      </p:sp>
    </p:spTree>
    <p:extLst>
      <p:ext uri="{BB962C8B-B14F-4D97-AF65-F5344CB8AC3E}">
        <p14:creationId xmlns:p14="http://schemas.microsoft.com/office/powerpoint/2010/main" val="1350077551"/>
      </p:ext>
    </p:extLst>
  </p:cSld>
  <p:clrMapOvr>
    <a:masterClrMapping/>
  </p:clrMapOvr>
  <p:transition spd="slow">
    <p:cover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8BADC-EF2A-F799-C31B-53821D048362}"/>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30DA02BD-1ADB-DD8A-E951-22EC49311F31}"/>
              </a:ext>
            </a:extLst>
          </p:cNvPr>
          <p:cNvSpPr txBox="1"/>
          <p:nvPr/>
        </p:nvSpPr>
        <p:spPr>
          <a:xfrm>
            <a:off x="939577" y="826689"/>
            <a:ext cx="8229600" cy="658835"/>
          </a:xfrm>
          <a:prstGeom prst="rect">
            <a:avLst/>
          </a:prstGeom>
        </p:spPr>
        <p:txBody>
          <a:bodyPr wrap="square" lIns="0" tIns="0" rIns="0" bIns="0" rtlCol="0" anchor="t">
            <a:spAutoFit/>
          </a:bodyPr>
          <a:lstStyle/>
          <a:p>
            <a:pPr algn="ctr">
              <a:lnSpc>
                <a:spcPts val="5615"/>
              </a:lnSpc>
            </a:pPr>
            <a:r>
              <a:rPr lang="en-US" sz="4000" b="1" dirty="0">
                <a:latin typeface="Times New Roman" panose="02020603050405020304" pitchFamily="18" charset="0"/>
                <a:cs typeface="Times New Roman" panose="02020603050405020304" pitchFamily="18" charset="0"/>
              </a:rPr>
              <a:t>EDA[Exploratory data analysis]</a:t>
            </a:r>
            <a:endPar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endParaRPr>
          </a:p>
        </p:txBody>
      </p:sp>
      <p:cxnSp>
        <p:nvCxnSpPr>
          <p:cNvPr id="36" name="Straight Connector 35">
            <a:extLst>
              <a:ext uri="{FF2B5EF4-FFF2-40B4-BE49-F238E27FC236}">
                <a16:creationId xmlns:a16="http://schemas.microsoft.com/office/drawing/2014/main" id="{84638280-7FDA-C763-D580-D1D185CCCE18}"/>
              </a:ext>
            </a:extLst>
          </p:cNvPr>
          <p:cNvCxnSpPr>
            <a:cxnSpLocks/>
          </p:cNvCxnSpPr>
          <p:nvPr/>
        </p:nvCxnSpPr>
        <p:spPr>
          <a:xfrm>
            <a:off x="990600" y="1638300"/>
            <a:ext cx="79248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grpSp>
        <p:nvGrpSpPr>
          <p:cNvPr id="47" name="Group 17">
            <a:extLst>
              <a:ext uri="{FF2B5EF4-FFF2-40B4-BE49-F238E27FC236}">
                <a16:creationId xmlns:a16="http://schemas.microsoft.com/office/drawing/2014/main" id="{42F76590-E8D1-596D-9ECB-FADFE5615D97}"/>
              </a:ext>
            </a:extLst>
          </p:cNvPr>
          <p:cNvGrpSpPr/>
          <p:nvPr/>
        </p:nvGrpSpPr>
        <p:grpSpPr>
          <a:xfrm>
            <a:off x="963529" y="4242551"/>
            <a:ext cx="647470" cy="573617"/>
            <a:chOff x="0" y="0"/>
            <a:chExt cx="812800" cy="812800"/>
          </a:xfrm>
        </p:grpSpPr>
        <p:sp>
          <p:nvSpPr>
            <p:cNvPr id="69" name="Freeform 18">
              <a:extLst>
                <a:ext uri="{FF2B5EF4-FFF2-40B4-BE49-F238E27FC236}">
                  <a16:creationId xmlns:a16="http://schemas.microsoft.com/office/drawing/2014/main" id="{271FC109-2EE1-185C-CC86-1728A34814FC}"/>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70" name="TextBox 19">
              <a:extLst>
                <a:ext uri="{FF2B5EF4-FFF2-40B4-BE49-F238E27FC236}">
                  <a16:creationId xmlns:a16="http://schemas.microsoft.com/office/drawing/2014/main" id="{2AC4C40E-44CB-2134-2E82-27D53958345E}"/>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01</a:t>
              </a:r>
            </a:p>
          </p:txBody>
        </p:sp>
      </p:grpSp>
      <p:grpSp>
        <p:nvGrpSpPr>
          <p:cNvPr id="48" name="Group 20">
            <a:extLst>
              <a:ext uri="{FF2B5EF4-FFF2-40B4-BE49-F238E27FC236}">
                <a16:creationId xmlns:a16="http://schemas.microsoft.com/office/drawing/2014/main" id="{05B05344-568B-E5D8-C61F-FAFBD7D59FB2}"/>
              </a:ext>
            </a:extLst>
          </p:cNvPr>
          <p:cNvGrpSpPr/>
          <p:nvPr/>
        </p:nvGrpSpPr>
        <p:grpSpPr>
          <a:xfrm>
            <a:off x="989339" y="5244719"/>
            <a:ext cx="647470" cy="573618"/>
            <a:chOff x="0" y="0"/>
            <a:chExt cx="812800" cy="812800"/>
          </a:xfrm>
        </p:grpSpPr>
        <p:sp>
          <p:nvSpPr>
            <p:cNvPr id="67" name="Freeform 21">
              <a:extLst>
                <a:ext uri="{FF2B5EF4-FFF2-40B4-BE49-F238E27FC236}">
                  <a16:creationId xmlns:a16="http://schemas.microsoft.com/office/drawing/2014/main" id="{E28AE48F-B6D4-F24F-32F7-970CF014BDCC}"/>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68" name="TextBox 22">
              <a:extLst>
                <a:ext uri="{FF2B5EF4-FFF2-40B4-BE49-F238E27FC236}">
                  <a16:creationId xmlns:a16="http://schemas.microsoft.com/office/drawing/2014/main" id="{9A62924A-31D5-A600-24BC-F020F6187BC4}"/>
                </a:ext>
              </a:extLst>
            </p:cNvPr>
            <p:cNvSpPr txBox="1"/>
            <p:nvPr/>
          </p:nvSpPr>
          <p:spPr>
            <a:xfrm>
              <a:off x="79982" y="0"/>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02</a:t>
              </a:r>
            </a:p>
          </p:txBody>
        </p:sp>
      </p:grpSp>
      <p:grpSp>
        <p:nvGrpSpPr>
          <p:cNvPr id="49" name="Group 23">
            <a:extLst>
              <a:ext uri="{FF2B5EF4-FFF2-40B4-BE49-F238E27FC236}">
                <a16:creationId xmlns:a16="http://schemas.microsoft.com/office/drawing/2014/main" id="{B493FDF2-BD80-4DF4-69EC-E238BDAF6862}"/>
              </a:ext>
            </a:extLst>
          </p:cNvPr>
          <p:cNvGrpSpPr/>
          <p:nvPr/>
        </p:nvGrpSpPr>
        <p:grpSpPr>
          <a:xfrm>
            <a:off x="970405" y="6231807"/>
            <a:ext cx="685338" cy="573619"/>
            <a:chOff x="0" y="0"/>
            <a:chExt cx="812800" cy="812800"/>
          </a:xfrm>
        </p:grpSpPr>
        <p:sp>
          <p:nvSpPr>
            <p:cNvPr id="65" name="Freeform 24">
              <a:extLst>
                <a:ext uri="{FF2B5EF4-FFF2-40B4-BE49-F238E27FC236}">
                  <a16:creationId xmlns:a16="http://schemas.microsoft.com/office/drawing/2014/main" id="{5FB9687B-8F19-033E-23AD-3B78D7EF1EF9}"/>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66" name="TextBox 25">
              <a:extLst>
                <a:ext uri="{FF2B5EF4-FFF2-40B4-BE49-F238E27FC236}">
                  <a16:creationId xmlns:a16="http://schemas.microsoft.com/office/drawing/2014/main" id="{14DDB278-DE5C-A52D-5905-D5D4F1D3F09D}"/>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03</a:t>
              </a:r>
            </a:p>
          </p:txBody>
        </p:sp>
      </p:grpSp>
      <p:sp>
        <p:nvSpPr>
          <p:cNvPr id="64" name="TextBox 28">
            <a:extLst>
              <a:ext uri="{FF2B5EF4-FFF2-40B4-BE49-F238E27FC236}">
                <a16:creationId xmlns:a16="http://schemas.microsoft.com/office/drawing/2014/main" id="{9490A66F-4A55-2304-DEB3-2B1CA27064EC}"/>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2" name="TextBox 31">
            <a:extLst>
              <a:ext uri="{FF2B5EF4-FFF2-40B4-BE49-F238E27FC236}">
                <a16:creationId xmlns:a16="http://schemas.microsoft.com/office/drawing/2014/main" id="{5E2CCCFA-3851-3F11-774B-300CCF272A82}"/>
              </a:ext>
            </a:extLst>
          </p:cNvPr>
          <p:cNvSpPr txBox="1"/>
          <p:nvPr/>
        </p:nvSpPr>
        <p:spPr>
          <a:xfrm>
            <a:off x="1066335" y="7044096"/>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681337D2-B134-C819-9114-15D2E9A63FA0}"/>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71" name="TextBox 70">
            <a:extLst>
              <a:ext uri="{FF2B5EF4-FFF2-40B4-BE49-F238E27FC236}">
                <a16:creationId xmlns:a16="http://schemas.microsoft.com/office/drawing/2014/main" id="{A0DBF6DB-E6E3-1D2B-EAF0-8C013BD58745}"/>
              </a:ext>
            </a:extLst>
          </p:cNvPr>
          <p:cNvSpPr txBox="1"/>
          <p:nvPr/>
        </p:nvSpPr>
        <p:spPr>
          <a:xfrm>
            <a:off x="8686800" y="4689987"/>
            <a:ext cx="914400" cy="914400"/>
          </a:xfrm>
          <a:prstGeom prst="rect">
            <a:avLst/>
          </a:prstGeom>
          <a:noFill/>
        </p:spPr>
        <p:txBody>
          <a:bodyPr wrap="square" rtlCol="0">
            <a:spAutoFit/>
          </a:bodyPr>
          <a:lstStyle/>
          <a:p>
            <a:endParaRPr lang="en-US" dirty="0"/>
          </a:p>
        </p:txBody>
      </p:sp>
      <p:pic>
        <p:nvPicPr>
          <p:cNvPr id="3" name="Image 0" descr="preencoded.png">
            <a:extLst>
              <a:ext uri="{FF2B5EF4-FFF2-40B4-BE49-F238E27FC236}">
                <a16:creationId xmlns:a16="http://schemas.microsoft.com/office/drawing/2014/main" id="{172345BA-F607-9DA0-3555-84D1FD2045A6}"/>
              </a:ext>
            </a:extLst>
          </p:cNvPr>
          <p:cNvPicPr>
            <a:picLocks noChangeAspect="1"/>
          </p:cNvPicPr>
          <p:nvPr/>
        </p:nvPicPr>
        <p:blipFill>
          <a:blip r:embed="rId2"/>
          <a:srcRect t="-1" b="7515"/>
          <a:stretch/>
        </p:blipFill>
        <p:spPr>
          <a:xfrm>
            <a:off x="12420600" y="-35584"/>
            <a:ext cx="5867400" cy="9598684"/>
          </a:xfrm>
          <a:prstGeom prst="rect">
            <a:avLst/>
          </a:prstGeom>
        </p:spPr>
      </p:pic>
      <p:sp>
        <p:nvSpPr>
          <p:cNvPr id="4" name="TextBox 3">
            <a:extLst>
              <a:ext uri="{FF2B5EF4-FFF2-40B4-BE49-F238E27FC236}">
                <a16:creationId xmlns:a16="http://schemas.microsoft.com/office/drawing/2014/main" id="{A03B815E-E81F-A323-BFEC-66844819674A}"/>
              </a:ext>
            </a:extLst>
          </p:cNvPr>
          <p:cNvSpPr txBox="1"/>
          <p:nvPr/>
        </p:nvSpPr>
        <p:spPr>
          <a:xfrm>
            <a:off x="1960006" y="2435686"/>
            <a:ext cx="9165193" cy="6992684"/>
          </a:xfrm>
          <a:prstGeom prst="rect">
            <a:avLst/>
          </a:prstGeom>
          <a:noFill/>
        </p:spPr>
        <p:txBody>
          <a:bodyPr wrap="square">
            <a:spAutoFit/>
          </a:bodyPr>
          <a:lstStyle/>
          <a:p>
            <a:pPr algn="just">
              <a:lnSpc>
                <a:spcPct val="90000"/>
              </a:lnSpc>
            </a:pPr>
            <a:r>
              <a:rPr lang="en-US" sz="2200" dirty="0">
                <a:latin typeface="Times New Roman" panose="02020603050405020304" pitchFamily="18" charset="0"/>
                <a:cs typeface="Times New Roman" panose="02020603050405020304" pitchFamily="18" charset="0"/>
              </a:rPr>
              <a:t>Exploratory Data Analysis (EDA) is like detective work for data! It’s the first step in uncovering hidden patterns, spotting outliers, and understanding the story behind the numbers. By combining creativity and analytical skills, EDA transforms raw data into meaningful insights, paving the way for impactful decision-making.</a:t>
            </a:r>
          </a:p>
          <a:p>
            <a:pPr marL="285750" indent="-285750" algn="just">
              <a:lnSpc>
                <a:spcPct val="9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Understand the Data:</a:t>
            </a:r>
            <a:endParaRPr lang="en-US" sz="22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Load and explore the dataset to grasp its structure and contents.</a:t>
            </a:r>
          </a:p>
          <a:p>
            <a:pPr marL="742950" lvl="1" indent="-28575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Identify data types, missing values, and inconsistencies.</a:t>
            </a:r>
          </a:p>
          <a:p>
            <a:r>
              <a:rPr lang="en-US" sz="2200" b="1" dirty="0">
                <a:latin typeface="Times New Roman" panose="02020603050405020304" pitchFamily="18" charset="0"/>
                <a:cs typeface="Times New Roman" panose="02020603050405020304" pitchFamily="18" charset="0"/>
              </a:rPr>
              <a:t>Summarize the Data:</a:t>
            </a:r>
            <a:endParaRPr lang="en-US" sz="22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Use descriptive statistics to measure central tendency (mean, median) and variability (range, standard deviation).</a:t>
            </a:r>
          </a:p>
          <a:p>
            <a:r>
              <a:rPr lang="en-US" sz="2200" b="1" dirty="0">
                <a:latin typeface="Times New Roman" panose="02020603050405020304" pitchFamily="18" charset="0"/>
                <a:cs typeface="Times New Roman" panose="02020603050405020304" pitchFamily="18" charset="0"/>
              </a:rPr>
              <a:t>Visualize Patterns:</a:t>
            </a:r>
            <a:endParaRPr lang="en-US" sz="22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Create charts like histograms, scatterplots, and box plots to spot trends and relationships.</a:t>
            </a:r>
          </a:p>
          <a:p>
            <a:r>
              <a:rPr lang="en-US" sz="2200" b="1" dirty="0">
                <a:latin typeface="Times New Roman" panose="02020603050405020304" pitchFamily="18" charset="0"/>
                <a:cs typeface="Times New Roman" panose="02020603050405020304" pitchFamily="18" charset="0"/>
              </a:rPr>
              <a:t>Handle Missing/Outlier Data:</a:t>
            </a:r>
            <a:endParaRPr lang="en-US" sz="22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Address gaps and outliers through imputation or transformation techniques.</a:t>
            </a:r>
          </a:p>
          <a:p>
            <a:r>
              <a:rPr lang="en-US" sz="2200" b="1" dirty="0">
                <a:latin typeface="Times New Roman" panose="02020603050405020304" pitchFamily="18" charset="0"/>
                <a:cs typeface="Times New Roman" panose="02020603050405020304" pitchFamily="18" charset="0"/>
              </a:rPr>
              <a:t>Feature Engineering:</a:t>
            </a:r>
            <a:endParaRPr lang="en-US" sz="22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Derive new variables or transform existing ones for better analysis.</a:t>
            </a:r>
          </a:p>
          <a:p>
            <a:pPr>
              <a:lnSpc>
                <a:spcPct val="90000"/>
              </a:lnSpc>
            </a:pPr>
            <a:endParaRPr lang="en-IN" sz="2400" dirty="0"/>
          </a:p>
        </p:txBody>
      </p:sp>
      <p:grpSp>
        <p:nvGrpSpPr>
          <p:cNvPr id="5" name="Group 23">
            <a:extLst>
              <a:ext uri="{FF2B5EF4-FFF2-40B4-BE49-F238E27FC236}">
                <a16:creationId xmlns:a16="http://schemas.microsoft.com/office/drawing/2014/main" id="{5A0FC508-D3D0-AB82-323C-EC227649FCFD}"/>
              </a:ext>
            </a:extLst>
          </p:cNvPr>
          <p:cNvGrpSpPr/>
          <p:nvPr/>
        </p:nvGrpSpPr>
        <p:grpSpPr>
          <a:xfrm>
            <a:off x="967829" y="7189723"/>
            <a:ext cx="685338" cy="573619"/>
            <a:chOff x="0" y="0"/>
            <a:chExt cx="812800" cy="812800"/>
          </a:xfrm>
        </p:grpSpPr>
        <p:sp>
          <p:nvSpPr>
            <p:cNvPr id="6" name="Freeform 24">
              <a:extLst>
                <a:ext uri="{FF2B5EF4-FFF2-40B4-BE49-F238E27FC236}">
                  <a16:creationId xmlns:a16="http://schemas.microsoft.com/office/drawing/2014/main" id="{AA3B9230-6431-F86F-0016-2C6CD6CFE9AE}"/>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7" name="TextBox 25">
              <a:extLst>
                <a:ext uri="{FF2B5EF4-FFF2-40B4-BE49-F238E27FC236}">
                  <a16:creationId xmlns:a16="http://schemas.microsoft.com/office/drawing/2014/main" id="{1BF39FD3-E868-1FF9-0800-7FBEB65A01A1}"/>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04</a:t>
              </a:r>
            </a:p>
          </p:txBody>
        </p:sp>
      </p:grpSp>
      <p:grpSp>
        <p:nvGrpSpPr>
          <p:cNvPr id="8" name="Group 23">
            <a:extLst>
              <a:ext uri="{FF2B5EF4-FFF2-40B4-BE49-F238E27FC236}">
                <a16:creationId xmlns:a16="http://schemas.microsoft.com/office/drawing/2014/main" id="{29B71B35-832B-0196-7205-191118694312}"/>
              </a:ext>
            </a:extLst>
          </p:cNvPr>
          <p:cNvGrpSpPr/>
          <p:nvPr/>
        </p:nvGrpSpPr>
        <p:grpSpPr>
          <a:xfrm>
            <a:off x="967829" y="8225136"/>
            <a:ext cx="685338" cy="573619"/>
            <a:chOff x="0" y="0"/>
            <a:chExt cx="812800" cy="812800"/>
          </a:xfrm>
        </p:grpSpPr>
        <p:sp>
          <p:nvSpPr>
            <p:cNvPr id="9" name="Freeform 24">
              <a:extLst>
                <a:ext uri="{FF2B5EF4-FFF2-40B4-BE49-F238E27FC236}">
                  <a16:creationId xmlns:a16="http://schemas.microsoft.com/office/drawing/2014/main" id="{2CCB3C5C-4BFD-B17B-75A1-96B7AECD309C}"/>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10" name="TextBox 25">
              <a:extLst>
                <a:ext uri="{FF2B5EF4-FFF2-40B4-BE49-F238E27FC236}">
                  <a16:creationId xmlns:a16="http://schemas.microsoft.com/office/drawing/2014/main" id="{3ED78151-49D3-6FBB-988E-922CB7250E9F}"/>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05</a:t>
              </a:r>
            </a:p>
          </p:txBody>
        </p:sp>
      </p:grpSp>
      <p:sp>
        <p:nvSpPr>
          <p:cNvPr id="2" name="TextBox 34">
            <a:extLst>
              <a:ext uri="{FF2B5EF4-FFF2-40B4-BE49-F238E27FC236}">
                <a16:creationId xmlns:a16="http://schemas.microsoft.com/office/drawing/2014/main" id="{2E8AC586-3C96-70C7-1556-2620D37CABC2}"/>
              </a:ext>
            </a:extLst>
          </p:cNvPr>
          <p:cNvSpPr txBox="1"/>
          <p:nvPr/>
        </p:nvSpPr>
        <p:spPr>
          <a:xfrm>
            <a:off x="16725435" y="9737482"/>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Page:4</a:t>
            </a:r>
          </a:p>
        </p:txBody>
      </p:sp>
    </p:spTree>
    <p:extLst>
      <p:ext uri="{BB962C8B-B14F-4D97-AF65-F5344CB8AC3E}">
        <p14:creationId xmlns:p14="http://schemas.microsoft.com/office/powerpoint/2010/main" val="3199400505"/>
      </p:ext>
    </p:extLst>
  </p:cSld>
  <p:clrMapOvr>
    <a:masterClrMapping/>
  </p:clrMapOvr>
  <p:transition spd="slow">
    <p:cover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FEC69-971E-5BA4-F1BB-49DF04A34CC4}"/>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49CB3D8B-4BD8-F61B-3C0E-CCAFB1ADF3A3}"/>
              </a:ext>
            </a:extLst>
          </p:cNvPr>
          <p:cNvSpPr txBox="1"/>
          <p:nvPr/>
        </p:nvSpPr>
        <p:spPr>
          <a:xfrm>
            <a:off x="990600" y="778121"/>
            <a:ext cx="8229600" cy="718979"/>
          </a:xfrm>
          <a:prstGeom prst="rect">
            <a:avLst/>
          </a:prstGeom>
        </p:spPr>
        <p:txBody>
          <a:bodyPr wrap="square" lIns="0" tIns="0" rIns="0" bIns="0" rtlCol="0" anchor="t">
            <a:spAutoFit/>
          </a:bodyPr>
          <a:lstStyle/>
          <a:p>
            <a:pPr>
              <a:lnSpc>
                <a:spcPts val="5615"/>
              </a:lnSpc>
            </a:pPr>
            <a:r>
              <a:rPr lang="en-US" sz="6000" b="1" dirty="0">
                <a:solidFill>
                  <a:srgbClr val="020440"/>
                </a:solidFill>
                <a:latin typeface="Times New Roman" panose="02020603050405020304" pitchFamily="18" charset="0"/>
                <a:ea typeface="Poppins Semi-Bold"/>
                <a:cs typeface="Times New Roman" panose="02020603050405020304" pitchFamily="18" charset="0"/>
                <a:sym typeface="Poppins Semi-Bold"/>
              </a:rPr>
              <a:t>EDA</a:t>
            </a:r>
          </a:p>
        </p:txBody>
      </p:sp>
      <p:cxnSp>
        <p:nvCxnSpPr>
          <p:cNvPr id="36" name="Straight Connector 35">
            <a:extLst>
              <a:ext uri="{FF2B5EF4-FFF2-40B4-BE49-F238E27FC236}">
                <a16:creationId xmlns:a16="http://schemas.microsoft.com/office/drawing/2014/main" id="{529700D2-BFD9-3A27-250B-90EE1DBDD924}"/>
              </a:ext>
            </a:extLst>
          </p:cNvPr>
          <p:cNvCxnSpPr>
            <a:cxnSpLocks/>
          </p:cNvCxnSpPr>
          <p:nvPr/>
        </p:nvCxnSpPr>
        <p:spPr>
          <a:xfrm>
            <a:off x="762000" y="1638300"/>
            <a:ext cx="21336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64" name="TextBox 28">
            <a:extLst>
              <a:ext uri="{FF2B5EF4-FFF2-40B4-BE49-F238E27FC236}">
                <a16:creationId xmlns:a16="http://schemas.microsoft.com/office/drawing/2014/main" id="{B187BA25-347A-BA65-D62B-FEE6642D59E9}"/>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7D25D2EB-C070-2AA7-35A3-C93714781285}"/>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71" name="TextBox 70">
            <a:extLst>
              <a:ext uri="{FF2B5EF4-FFF2-40B4-BE49-F238E27FC236}">
                <a16:creationId xmlns:a16="http://schemas.microsoft.com/office/drawing/2014/main" id="{DFF25CBD-029E-5E3D-35FB-9CBC2F995C8D}"/>
              </a:ext>
            </a:extLst>
          </p:cNvPr>
          <p:cNvSpPr txBox="1"/>
          <p:nvPr/>
        </p:nvSpPr>
        <p:spPr>
          <a:xfrm>
            <a:off x="8686800" y="4689987"/>
            <a:ext cx="914400" cy="914400"/>
          </a:xfrm>
          <a:prstGeom prst="rect">
            <a:avLst/>
          </a:prstGeom>
          <a:noFill/>
        </p:spPr>
        <p:txBody>
          <a:bodyPr wrap="square" rtlCol="0">
            <a:spAutoFit/>
          </a:bodyPr>
          <a:lstStyle/>
          <a:p>
            <a:endParaRPr lang="en-US" dirty="0"/>
          </a:p>
        </p:txBody>
      </p:sp>
      <p:pic>
        <p:nvPicPr>
          <p:cNvPr id="3" name="Content Placeholder 7">
            <a:extLst>
              <a:ext uri="{FF2B5EF4-FFF2-40B4-BE49-F238E27FC236}">
                <a16:creationId xmlns:a16="http://schemas.microsoft.com/office/drawing/2014/main" id="{6CF40805-6A72-2198-6F1D-6F2535529D98}"/>
              </a:ext>
            </a:extLst>
          </p:cNvPr>
          <p:cNvPicPr>
            <a:picLocks noChangeAspect="1"/>
          </p:cNvPicPr>
          <p:nvPr/>
        </p:nvPicPr>
        <p:blipFill>
          <a:blip r:embed="rId2"/>
          <a:stretch>
            <a:fillRect/>
          </a:stretch>
        </p:blipFill>
        <p:spPr>
          <a:xfrm>
            <a:off x="381000" y="2476499"/>
            <a:ext cx="7772399" cy="6857995"/>
          </a:xfrm>
          <a:prstGeom prst="rect">
            <a:avLst/>
          </a:prstGeom>
        </p:spPr>
      </p:pic>
      <p:pic>
        <p:nvPicPr>
          <p:cNvPr id="4" name="Picture 3">
            <a:extLst>
              <a:ext uri="{FF2B5EF4-FFF2-40B4-BE49-F238E27FC236}">
                <a16:creationId xmlns:a16="http://schemas.microsoft.com/office/drawing/2014/main" id="{3B277CAD-2D11-F74A-DA9E-FBC5B24D0F5B}"/>
              </a:ext>
            </a:extLst>
          </p:cNvPr>
          <p:cNvPicPr>
            <a:picLocks noChangeAspect="1"/>
          </p:cNvPicPr>
          <p:nvPr/>
        </p:nvPicPr>
        <p:blipFill>
          <a:blip r:embed="rId3"/>
          <a:stretch>
            <a:fillRect/>
          </a:stretch>
        </p:blipFill>
        <p:spPr>
          <a:xfrm>
            <a:off x="9067800" y="2019300"/>
            <a:ext cx="8534400" cy="7677079"/>
          </a:xfrm>
          <a:prstGeom prst="rect">
            <a:avLst/>
          </a:prstGeom>
        </p:spPr>
      </p:pic>
      <p:sp>
        <p:nvSpPr>
          <p:cNvPr id="2" name="TextBox 34">
            <a:extLst>
              <a:ext uri="{FF2B5EF4-FFF2-40B4-BE49-F238E27FC236}">
                <a16:creationId xmlns:a16="http://schemas.microsoft.com/office/drawing/2014/main" id="{F67F367D-8B81-2955-7C13-4BD47DDB9F37}"/>
              </a:ext>
            </a:extLst>
          </p:cNvPr>
          <p:cNvSpPr txBox="1"/>
          <p:nvPr/>
        </p:nvSpPr>
        <p:spPr>
          <a:xfrm>
            <a:off x="16649235" y="9737482"/>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Page:5</a:t>
            </a:r>
          </a:p>
        </p:txBody>
      </p:sp>
    </p:spTree>
    <p:extLst>
      <p:ext uri="{BB962C8B-B14F-4D97-AF65-F5344CB8AC3E}">
        <p14:creationId xmlns:p14="http://schemas.microsoft.com/office/powerpoint/2010/main" val="1643437401"/>
      </p:ext>
    </p:extLst>
  </p:cSld>
  <p:clrMapOvr>
    <a:masterClrMapping/>
  </p:clrMapOvr>
  <p:transition spd="slow">
    <p:cover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B5CD8-44D0-78CF-06DA-D20A4BF87027}"/>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4C9DE037-0A79-191B-B8EB-7F9AC00D675E}"/>
              </a:ext>
            </a:extLst>
          </p:cNvPr>
          <p:cNvSpPr txBox="1"/>
          <p:nvPr/>
        </p:nvSpPr>
        <p:spPr>
          <a:xfrm>
            <a:off x="990600" y="778121"/>
            <a:ext cx="10134600" cy="658835"/>
          </a:xfrm>
          <a:prstGeom prst="rect">
            <a:avLst/>
          </a:prstGeom>
        </p:spPr>
        <p:txBody>
          <a:bodyPr wrap="square" lIns="0" tIns="0" rIns="0" bIns="0" rtlCol="0" anchor="t">
            <a:spAutoFit/>
          </a:bodyPr>
          <a:lstStyle/>
          <a:p>
            <a:pPr>
              <a:lnSpc>
                <a:spcPts val="5615"/>
              </a:lnSpc>
            </a:pPr>
            <a:r>
              <a:rPr lang="en-US" sz="4000" b="1" dirty="0">
                <a:latin typeface="Times New Roman" panose="02020603050405020304" pitchFamily="18" charset="0"/>
                <a:cs typeface="Times New Roman" panose="02020603050405020304" pitchFamily="18" charset="0"/>
              </a:rPr>
              <a:t>Top 10 countries by GDP and population</a:t>
            </a:r>
            <a:endPar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endParaRPr>
          </a:p>
        </p:txBody>
      </p:sp>
      <p:cxnSp>
        <p:nvCxnSpPr>
          <p:cNvPr id="36" name="Straight Connector 35">
            <a:extLst>
              <a:ext uri="{FF2B5EF4-FFF2-40B4-BE49-F238E27FC236}">
                <a16:creationId xmlns:a16="http://schemas.microsoft.com/office/drawing/2014/main" id="{69DB1DE5-A71C-13C8-7BB6-B18951707C0A}"/>
              </a:ext>
            </a:extLst>
          </p:cNvPr>
          <p:cNvCxnSpPr>
            <a:cxnSpLocks/>
          </p:cNvCxnSpPr>
          <p:nvPr/>
        </p:nvCxnSpPr>
        <p:spPr>
          <a:xfrm>
            <a:off x="1219200" y="1562100"/>
            <a:ext cx="8229600"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sp>
        <p:nvSpPr>
          <p:cNvPr id="64" name="TextBox 28">
            <a:extLst>
              <a:ext uri="{FF2B5EF4-FFF2-40B4-BE49-F238E27FC236}">
                <a16:creationId xmlns:a16="http://schemas.microsoft.com/office/drawing/2014/main" id="{CB9B3AF7-D494-6F7C-905D-E0B025757E29}"/>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0A3A560B-274F-FA38-9F46-6E8DA23C0B9A}"/>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71" name="TextBox 70">
            <a:extLst>
              <a:ext uri="{FF2B5EF4-FFF2-40B4-BE49-F238E27FC236}">
                <a16:creationId xmlns:a16="http://schemas.microsoft.com/office/drawing/2014/main" id="{7ACA678B-67F7-7A7D-CB9D-3D37FBEEF989}"/>
              </a:ext>
            </a:extLst>
          </p:cNvPr>
          <p:cNvSpPr txBox="1"/>
          <p:nvPr/>
        </p:nvSpPr>
        <p:spPr>
          <a:xfrm>
            <a:off x="8686800" y="4689987"/>
            <a:ext cx="914400" cy="914400"/>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A88F87FC-4F84-6F07-5B1D-3E6B4AE47C59}"/>
              </a:ext>
            </a:extLst>
          </p:cNvPr>
          <p:cNvPicPr>
            <a:picLocks noChangeAspect="1"/>
          </p:cNvPicPr>
          <p:nvPr/>
        </p:nvPicPr>
        <p:blipFill>
          <a:blip r:embed="rId2"/>
          <a:srcRect l="1393" t="1426" r="1361" b="1589"/>
          <a:stretch/>
        </p:blipFill>
        <p:spPr>
          <a:xfrm>
            <a:off x="369267" y="2465932"/>
            <a:ext cx="8101967" cy="6335167"/>
          </a:xfrm>
          <a:prstGeom prst="rect">
            <a:avLst/>
          </a:prstGeom>
        </p:spPr>
      </p:pic>
      <p:pic>
        <p:nvPicPr>
          <p:cNvPr id="5" name="Picture 4">
            <a:extLst>
              <a:ext uri="{FF2B5EF4-FFF2-40B4-BE49-F238E27FC236}">
                <a16:creationId xmlns:a16="http://schemas.microsoft.com/office/drawing/2014/main" id="{48847EA0-0CDC-6934-3CFC-B9C4EA58F2DF}"/>
              </a:ext>
            </a:extLst>
          </p:cNvPr>
          <p:cNvPicPr>
            <a:picLocks noChangeAspect="1"/>
          </p:cNvPicPr>
          <p:nvPr/>
        </p:nvPicPr>
        <p:blipFill>
          <a:blip r:embed="rId3"/>
          <a:srcRect l="1597" r="1007" b="1633"/>
          <a:stretch/>
        </p:blipFill>
        <p:spPr>
          <a:xfrm>
            <a:off x="9186836" y="2336221"/>
            <a:ext cx="7348563" cy="6672406"/>
          </a:xfrm>
          <a:prstGeom prst="rect">
            <a:avLst/>
          </a:prstGeom>
        </p:spPr>
      </p:pic>
      <p:sp>
        <p:nvSpPr>
          <p:cNvPr id="3" name="TextBox 34">
            <a:extLst>
              <a:ext uri="{FF2B5EF4-FFF2-40B4-BE49-F238E27FC236}">
                <a16:creationId xmlns:a16="http://schemas.microsoft.com/office/drawing/2014/main" id="{82E24BAD-38E1-0A20-4428-74CC8FB39B10}"/>
              </a:ext>
            </a:extLst>
          </p:cNvPr>
          <p:cNvSpPr txBox="1"/>
          <p:nvPr/>
        </p:nvSpPr>
        <p:spPr>
          <a:xfrm>
            <a:off x="16573035" y="9737482"/>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Page:6</a:t>
            </a:r>
          </a:p>
        </p:txBody>
      </p:sp>
    </p:spTree>
    <p:extLst>
      <p:ext uri="{BB962C8B-B14F-4D97-AF65-F5344CB8AC3E}">
        <p14:creationId xmlns:p14="http://schemas.microsoft.com/office/powerpoint/2010/main" val="2043210721"/>
      </p:ext>
    </p:extLst>
  </p:cSld>
  <p:clrMapOvr>
    <a:masterClrMapping/>
  </p:clrMapOvr>
  <p:transition spd="slow">
    <p:cover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EF8C3-603B-479B-78A8-2C105D107F09}"/>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531802B7-85F8-F268-6D08-75BEAD16D10A}"/>
              </a:ext>
            </a:extLst>
          </p:cNvPr>
          <p:cNvSpPr txBox="1"/>
          <p:nvPr/>
        </p:nvSpPr>
        <p:spPr>
          <a:xfrm>
            <a:off x="939577" y="826689"/>
            <a:ext cx="8229600" cy="658835"/>
          </a:xfrm>
          <a:prstGeom prst="rect">
            <a:avLst/>
          </a:prstGeom>
        </p:spPr>
        <p:txBody>
          <a:bodyPr wrap="square" lIns="0" tIns="0" rIns="0" bIns="0" rtlCol="0" anchor="t">
            <a:spAutoFit/>
          </a:bodyPr>
          <a:lstStyle/>
          <a:p>
            <a:pPr>
              <a:lnSpc>
                <a:spcPts val="5615"/>
              </a:lnSpc>
            </a:pPr>
            <a:r>
              <a:rPr lang="en-US" sz="4000" b="1" dirty="0">
                <a:latin typeface="Times New Roman" panose="02020603050405020304" pitchFamily="18" charset="0"/>
                <a:cs typeface="Times New Roman" panose="02020603050405020304" pitchFamily="18" charset="0"/>
              </a:rPr>
              <a:t>Handling Missing Values</a:t>
            </a:r>
            <a:endParaRPr lang="en-US" sz="4000" b="1" dirty="0">
              <a:solidFill>
                <a:srgbClr val="020440"/>
              </a:solidFill>
              <a:latin typeface="Times New Roman" panose="02020603050405020304" pitchFamily="18" charset="0"/>
              <a:ea typeface="Poppins Semi-Bold"/>
              <a:cs typeface="Times New Roman" panose="02020603050405020304" pitchFamily="18" charset="0"/>
              <a:sym typeface="Poppins Semi-Bold"/>
            </a:endParaRPr>
          </a:p>
        </p:txBody>
      </p:sp>
      <p:cxnSp>
        <p:nvCxnSpPr>
          <p:cNvPr id="36" name="Straight Connector 35">
            <a:extLst>
              <a:ext uri="{FF2B5EF4-FFF2-40B4-BE49-F238E27FC236}">
                <a16:creationId xmlns:a16="http://schemas.microsoft.com/office/drawing/2014/main" id="{A990345E-5939-6C60-29DA-EBC16B860835}"/>
              </a:ext>
            </a:extLst>
          </p:cNvPr>
          <p:cNvCxnSpPr>
            <a:cxnSpLocks/>
          </p:cNvCxnSpPr>
          <p:nvPr/>
        </p:nvCxnSpPr>
        <p:spPr>
          <a:xfrm>
            <a:off x="1066335" y="1638300"/>
            <a:ext cx="5029665" cy="0"/>
          </a:xfrm>
          <a:prstGeom prst="line">
            <a:avLst/>
          </a:prstGeom>
          <a:ln w="38100">
            <a:solidFill>
              <a:srgbClr val="1010F6"/>
            </a:solidFill>
          </a:ln>
        </p:spPr>
        <p:style>
          <a:lnRef idx="1">
            <a:schemeClr val="accent1"/>
          </a:lnRef>
          <a:fillRef idx="0">
            <a:schemeClr val="accent1"/>
          </a:fillRef>
          <a:effectRef idx="0">
            <a:schemeClr val="accent1"/>
          </a:effectRef>
          <a:fontRef idx="minor">
            <a:schemeClr val="tx1"/>
          </a:fontRef>
        </p:style>
      </p:cxnSp>
      <p:grpSp>
        <p:nvGrpSpPr>
          <p:cNvPr id="47" name="Group 17">
            <a:extLst>
              <a:ext uri="{FF2B5EF4-FFF2-40B4-BE49-F238E27FC236}">
                <a16:creationId xmlns:a16="http://schemas.microsoft.com/office/drawing/2014/main" id="{96D0CA0E-09B2-953A-D87F-93F72E0C9B01}"/>
              </a:ext>
            </a:extLst>
          </p:cNvPr>
          <p:cNvGrpSpPr/>
          <p:nvPr/>
        </p:nvGrpSpPr>
        <p:grpSpPr>
          <a:xfrm>
            <a:off x="973539" y="2341490"/>
            <a:ext cx="647470" cy="573617"/>
            <a:chOff x="0" y="0"/>
            <a:chExt cx="812800" cy="812800"/>
          </a:xfrm>
        </p:grpSpPr>
        <p:sp>
          <p:nvSpPr>
            <p:cNvPr id="69" name="Freeform 18">
              <a:extLst>
                <a:ext uri="{FF2B5EF4-FFF2-40B4-BE49-F238E27FC236}">
                  <a16:creationId xmlns:a16="http://schemas.microsoft.com/office/drawing/2014/main" id="{378DA6BA-7576-182B-63C8-0C8B38985FDA}"/>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70" name="TextBox 19">
              <a:extLst>
                <a:ext uri="{FF2B5EF4-FFF2-40B4-BE49-F238E27FC236}">
                  <a16:creationId xmlns:a16="http://schemas.microsoft.com/office/drawing/2014/main" id="{A984EDD2-FE3E-FF59-4E88-91A7E1AFB356}"/>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01</a:t>
              </a:r>
            </a:p>
          </p:txBody>
        </p:sp>
      </p:grpSp>
      <p:grpSp>
        <p:nvGrpSpPr>
          <p:cNvPr id="48" name="Group 20">
            <a:extLst>
              <a:ext uri="{FF2B5EF4-FFF2-40B4-BE49-F238E27FC236}">
                <a16:creationId xmlns:a16="http://schemas.microsoft.com/office/drawing/2014/main" id="{578CFA99-1A27-8B2A-D120-5B0AB0176450}"/>
              </a:ext>
            </a:extLst>
          </p:cNvPr>
          <p:cNvGrpSpPr/>
          <p:nvPr/>
        </p:nvGrpSpPr>
        <p:grpSpPr>
          <a:xfrm>
            <a:off x="941419" y="4084805"/>
            <a:ext cx="647470" cy="573618"/>
            <a:chOff x="0" y="0"/>
            <a:chExt cx="812800" cy="812800"/>
          </a:xfrm>
        </p:grpSpPr>
        <p:sp>
          <p:nvSpPr>
            <p:cNvPr id="67" name="Freeform 21">
              <a:extLst>
                <a:ext uri="{FF2B5EF4-FFF2-40B4-BE49-F238E27FC236}">
                  <a16:creationId xmlns:a16="http://schemas.microsoft.com/office/drawing/2014/main" id="{CF0DE23C-0F7A-FE0E-1B0B-FC7A61AFE083}"/>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68" name="TextBox 22">
              <a:extLst>
                <a:ext uri="{FF2B5EF4-FFF2-40B4-BE49-F238E27FC236}">
                  <a16:creationId xmlns:a16="http://schemas.microsoft.com/office/drawing/2014/main" id="{79FE9231-CDD5-9D95-2D81-2ACDBAB0D2F6}"/>
                </a:ext>
              </a:extLst>
            </p:cNvPr>
            <p:cNvSpPr txBox="1"/>
            <p:nvPr/>
          </p:nvSpPr>
          <p:spPr>
            <a:xfrm>
              <a:off x="79982" y="0"/>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02</a:t>
              </a:r>
            </a:p>
          </p:txBody>
        </p:sp>
      </p:grpSp>
      <p:grpSp>
        <p:nvGrpSpPr>
          <p:cNvPr id="49" name="Group 23">
            <a:extLst>
              <a:ext uri="{FF2B5EF4-FFF2-40B4-BE49-F238E27FC236}">
                <a16:creationId xmlns:a16="http://schemas.microsoft.com/office/drawing/2014/main" id="{D1FDAD5E-67D9-8C5A-E473-03E51315135E}"/>
              </a:ext>
            </a:extLst>
          </p:cNvPr>
          <p:cNvGrpSpPr/>
          <p:nvPr/>
        </p:nvGrpSpPr>
        <p:grpSpPr>
          <a:xfrm>
            <a:off x="912638" y="5254502"/>
            <a:ext cx="685338" cy="573619"/>
            <a:chOff x="0" y="0"/>
            <a:chExt cx="812800" cy="812800"/>
          </a:xfrm>
        </p:grpSpPr>
        <p:sp>
          <p:nvSpPr>
            <p:cNvPr id="65" name="Freeform 24">
              <a:extLst>
                <a:ext uri="{FF2B5EF4-FFF2-40B4-BE49-F238E27FC236}">
                  <a16:creationId xmlns:a16="http://schemas.microsoft.com/office/drawing/2014/main" id="{6023A20F-6546-F5C8-2C66-B030E84015CD}"/>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66" name="TextBox 25">
              <a:extLst>
                <a:ext uri="{FF2B5EF4-FFF2-40B4-BE49-F238E27FC236}">
                  <a16:creationId xmlns:a16="http://schemas.microsoft.com/office/drawing/2014/main" id="{EE3E5E4E-160E-97FB-F7D7-0D4BE5E451BA}"/>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03</a:t>
              </a:r>
            </a:p>
          </p:txBody>
        </p:sp>
      </p:grpSp>
      <p:sp>
        <p:nvSpPr>
          <p:cNvPr id="64" name="TextBox 28">
            <a:extLst>
              <a:ext uri="{FF2B5EF4-FFF2-40B4-BE49-F238E27FC236}">
                <a16:creationId xmlns:a16="http://schemas.microsoft.com/office/drawing/2014/main" id="{4B607A9B-0F0D-2013-150B-90031D6C2BDD}"/>
              </a:ext>
            </a:extLst>
          </p:cNvPr>
          <p:cNvSpPr txBox="1"/>
          <p:nvPr/>
        </p:nvSpPr>
        <p:spPr>
          <a:xfrm>
            <a:off x="1066335" y="5863151"/>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2" name="TextBox 31">
            <a:extLst>
              <a:ext uri="{FF2B5EF4-FFF2-40B4-BE49-F238E27FC236}">
                <a16:creationId xmlns:a16="http://schemas.microsoft.com/office/drawing/2014/main" id="{1258D31A-F6E8-443A-1BDF-87AAE79E9328}"/>
              </a:ext>
            </a:extLst>
          </p:cNvPr>
          <p:cNvSpPr txBox="1"/>
          <p:nvPr/>
        </p:nvSpPr>
        <p:spPr>
          <a:xfrm>
            <a:off x="1066335" y="7044096"/>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60" name="TextBox 34">
            <a:extLst>
              <a:ext uri="{FF2B5EF4-FFF2-40B4-BE49-F238E27FC236}">
                <a16:creationId xmlns:a16="http://schemas.microsoft.com/office/drawing/2014/main" id="{4D1A6514-DA6F-9E90-5693-D2972DB1D35B}"/>
              </a:ext>
            </a:extLst>
          </p:cNvPr>
          <p:cNvSpPr txBox="1"/>
          <p:nvPr/>
        </p:nvSpPr>
        <p:spPr>
          <a:xfrm>
            <a:off x="1066335" y="8225042"/>
            <a:ext cx="817939" cy="897461"/>
          </a:xfrm>
          <a:prstGeom prst="rect">
            <a:avLst/>
          </a:prstGeom>
        </p:spPr>
        <p:txBody>
          <a:bodyPr lIns="44470" tIns="44470" rIns="44470" bIns="44470" rtlCol="0" anchor="ctr"/>
          <a:lstStyle/>
          <a:p>
            <a:pPr algn="ctr">
              <a:lnSpc>
                <a:spcPts val="4759"/>
              </a:lnSpc>
            </a:pPr>
            <a:endParaRPr lang="en-US" sz="3399" b="1" dirty="0">
              <a:solidFill>
                <a:srgbClr val="FFFFFF"/>
              </a:solidFill>
              <a:latin typeface="Garet Bold"/>
              <a:ea typeface="Garet Bold"/>
              <a:cs typeface="Garet Bold"/>
              <a:sym typeface="Garet Bold"/>
            </a:endParaRPr>
          </a:p>
        </p:txBody>
      </p:sp>
      <p:sp>
        <p:nvSpPr>
          <p:cNvPr id="71" name="TextBox 70">
            <a:extLst>
              <a:ext uri="{FF2B5EF4-FFF2-40B4-BE49-F238E27FC236}">
                <a16:creationId xmlns:a16="http://schemas.microsoft.com/office/drawing/2014/main" id="{C3B77BAC-ADD6-0E89-0F79-25258E60034D}"/>
              </a:ext>
            </a:extLst>
          </p:cNvPr>
          <p:cNvSpPr txBox="1"/>
          <p:nvPr/>
        </p:nvSpPr>
        <p:spPr>
          <a:xfrm>
            <a:off x="8686800" y="4689987"/>
            <a:ext cx="914400" cy="914400"/>
          </a:xfrm>
          <a:prstGeom prst="rect">
            <a:avLst/>
          </a:prstGeom>
          <a:noFill/>
        </p:spPr>
        <p:txBody>
          <a:bodyPr wrap="square" rtlCol="0">
            <a:spAutoFit/>
          </a:bodyPr>
          <a:lstStyle/>
          <a:p>
            <a:endParaRPr lang="en-US" dirty="0"/>
          </a:p>
        </p:txBody>
      </p:sp>
      <p:grpSp>
        <p:nvGrpSpPr>
          <p:cNvPr id="5" name="Group 23">
            <a:extLst>
              <a:ext uri="{FF2B5EF4-FFF2-40B4-BE49-F238E27FC236}">
                <a16:creationId xmlns:a16="http://schemas.microsoft.com/office/drawing/2014/main" id="{CCC94873-155D-51AB-F4AA-16F159E10BF4}"/>
              </a:ext>
            </a:extLst>
          </p:cNvPr>
          <p:cNvGrpSpPr/>
          <p:nvPr/>
        </p:nvGrpSpPr>
        <p:grpSpPr>
          <a:xfrm>
            <a:off x="935671" y="6348867"/>
            <a:ext cx="685338" cy="573619"/>
            <a:chOff x="0" y="0"/>
            <a:chExt cx="812800" cy="812800"/>
          </a:xfrm>
        </p:grpSpPr>
        <p:sp>
          <p:nvSpPr>
            <p:cNvPr id="6" name="Freeform 24">
              <a:extLst>
                <a:ext uri="{FF2B5EF4-FFF2-40B4-BE49-F238E27FC236}">
                  <a16:creationId xmlns:a16="http://schemas.microsoft.com/office/drawing/2014/main" id="{F5133C8F-F0EE-81A5-9CB4-0CB9FA9F8A06}"/>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7" name="TextBox 25">
              <a:extLst>
                <a:ext uri="{FF2B5EF4-FFF2-40B4-BE49-F238E27FC236}">
                  <a16:creationId xmlns:a16="http://schemas.microsoft.com/office/drawing/2014/main" id="{EE1F7CF7-CA8E-B277-7AA4-74A5DF52B4C0}"/>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04</a:t>
              </a:r>
            </a:p>
          </p:txBody>
        </p:sp>
      </p:grpSp>
      <p:grpSp>
        <p:nvGrpSpPr>
          <p:cNvPr id="8" name="Group 23">
            <a:extLst>
              <a:ext uri="{FF2B5EF4-FFF2-40B4-BE49-F238E27FC236}">
                <a16:creationId xmlns:a16="http://schemas.microsoft.com/office/drawing/2014/main" id="{C1C28570-B4CC-B6A2-B122-5D5E2B404212}"/>
              </a:ext>
            </a:extLst>
          </p:cNvPr>
          <p:cNvGrpSpPr/>
          <p:nvPr/>
        </p:nvGrpSpPr>
        <p:grpSpPr>
          <a:xfrm>
            <a:off x="935671" y="7880706"/>
            <a:ext cx="685338" cy="573619"/>
            <a:chOff x="0" y="0"/>
            <a:chExt cx="812800" cy="812800"/>
          </a:xfrm>
        </p:grpSpPr>
        <p:sp>
          <p:nvSpPr>
            <p:cNvPr id="9" name="Freeform 24">
              <a:extLst>
                <a:ext uri="{FF2B5EF4-FFF2-40B4-BE49-F238E27FC236}">
                  <a16:creationId xmlns:a16="http://schemas.microsoft.com/office/drawing/2014/main" id="{165CF72C-A2A2-E73C-F3BA-D8F9E8C5F9AE}"/>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10" name="TextBox 25">
              <a:extLst>
                <a:ext uri="{FF2B5EF4-FFF2-40B4-BE49-F238E27FC236}">
                  <a16:creationId xmlns:a16="http://schemas.microsoft.com/office/drawing/2014/main" id="{0237286A-08D3-938F-6768-CF2CEF59984D}"/>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05</a:t>
              </a:r>
            </a:p>
          </p:txBody>
        </p:sp>
      </p:grpSp>
      <p:sp>
        <p:nvSpPr>
          <p:cNvPr id="11" name="TextBox 10">
            <a:extLst>
              <a:ext uri="{FF2B5EF4-FFF2-40B4-BE49-F238E27FC236}">
                <a16:creationId xmlns:a16="http://schemas.microsoft.com/office/drawing/2014/main" id="{C9BDDE76-6944-E961-48E8-AB29B32CD2BC}"/>
              </a:ext>
            </a:extLst>
          </p:cNvPr>
          <p:cNvSpPr txBox="1"/>
          <p:nvPr/>
        </p:nvSpPr>
        <p:spPr>
          <a:xfrm>
            <a:off x="1980204" y="2032246"/>
            <a:ext cx="9449796" cy="803296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Missing Data Overview:</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Columns with the highest missing values: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Days to Start Business: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986 missing values.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Lending Interest: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824 missing values.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CO2 Emissions: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579 missing values.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Challenges of Missing Data:</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Reduces data quality and affects analysis accuracy.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Impacts clustering and predictive model performance.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Strategies to Handle Missing Values: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Remove Rows/Columns: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Drop data points with excessive missing values.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Imputation Techniques: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Replace with mean, median, or mode.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forward or backward filling.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 missing values using machine learning models.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Visualizing Missing Data:</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Highlight patterns of missing values using heatmaps or bar charts.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Actionable Next Steps: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Decide on critical columns to retain based on missing value thresholds.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suitable imputation techniques to minimize data loss.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A53D3F24-E20F-5DDA-5B02-6D9B9F33FB49}"/>
              </a:ext>
            </a:extLst>
          </p:cNvPr>
          <p:cNvPicPr>
            <a:picLocks noChangeAspect="1"/>
          </p:cNvPicPr>
          <p:nvPr/>
        </p:nvPicPr>
        <p:blipFill>
          <a:blip r:embed="rId2"/>
          <a:stretch>
            <a:fillRect/>
          </a:stretch>
        </p:blipFill>
        <p:spPr>
          <a:xfrm>
            <a:off x="11422251" y="1104900"/>
            <a:ext cx="6631480" cy="8346769"/>
          </a:xfrm>
          <a:prstGeom prst="rect">
            <a:avLst/>
          </a:prstGeom>
        </p:spPr>
      </p:pic>
      <p:grpSp>
        <p:nvGrpSpPr>
          <p:cNvPr id="13" name="Group 23">
            <a:extLst>
              <a:ext uri="{FF2B5EF4-FFF2-40B4-BE49-F238E27FC236}">
                <a16:creationId xmlns:a16="http://schemas.microsoft.com/office/drawing/2014/main" id="{5664E29B-56FA-8687-E3B2-27015BB3C758}"/>
              </a:ext>
            </a:extLst>
          </p:cNvPr>
          <p:cNvGrpSpPr/>
          <p:nvPr/>
        </p:nvGrpSpPr>
        <p:grpSpPr>
          <a:xfrm>
            <a:off x="922485" y="8648700"/>
            <a:ext cx="685338" cy="573619"/>
            <a:chOff x="0" y="0"/>
            <a:chExt cx="812800" cy="812800"/>
          </a:xfrm>
        </p:grpSpPr>
        <p:sp>
          <p:nvSpPr>
            <p:cNvPr id="14" name="Freeform 24">
              <a:extLst>
                <a:ext uri="{FF2B5EF4-FFF2-40B4-BE49-F238E27FC236}">
                  <a16:creationId xmlns:a16="http://schemas.microsoft.com/office/drawing/2014/main" id="{EDE1ECDC-E8A5-7D45-2BA8-33A2D6A8A934}"/>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15" name="TextBox 25">
              <a:extLst>
                <a:ext uri="{FF2B5EF4-FFF2-40B4-BE49-F238E27FC236}">
                  <a16:creationId xmlns:a16="http://schemas.microsoft.com/office/drawing/2014/main" id="{DC1D7ED5-376E-BC8E-3E9E-B812E7B22BE3}"/>
                </a:ext>
              </a:extLst>
            </p:cNvPr>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dirty="0">
                  <a:solidFill>
                    <a:srgbClr val="FFFFFF"/>
                  </a:solidFill>
                  <a:latin typeface="Garet Bold"/>
                  <a:ea typeface="Garet Bold"/>
                  <a:cs typeface="Garet Bold"/>
                  <a:sym typeface="Garet Bold"/>
                </a:rPr>
                <a:t>06</a:t>
              </a:r>
            </a:p>
          </p:txBody>
        </p:sp>
      </p:grpSp>
      <p:sp>
        <p:nvSpPr>
          <p:cNvPr id="2" name="TextBox 34">
            <a:extLst>
              <a:ext uri="{FF2B5EF4-FFF2-40B4-BE49-F238E27FC236}">
                <a16:creationId xmlns:a16="http://schemas.microsoft.com/office/drawing/2014/main" id="{C2ECCB9C-4BAD-B063-EDA1-71620B12F02F}"/>
              </a:ext>
            </a:extLst>
          </p:cNvPr>
          <p:cNvSpPr txBox="1"/>
          <p:nvPr/>
        </p:nvSpPr>
        <p:spPr>
          <a:xfrm>
            <a:off x="16573035" y="9737482"/>
            <a:ext cx="1638765" cy="359018"/>
          </a:xfrm>
          <a:prstGeom prst="rect">
            <a:avLst/>
          </a:prstGeom>
        </p:spPr>
        <p:txBody>
          <a:bodyPr lIns="44470" tIns="44470" rIns="44470" bIns="44470" rtlCol="0" anchor="ctr"/>
          <a:lstStyle/>
          <a:p>
            <a:pPr algn="ctr">
              <a:lnSpc>
                <a:spcPts val="4759"/>
              </a:lnSpc>
            </a:pPr>
            <a:r>
              <a:rPr lang="en-US" sz="2400" b="1" dirty="0">
                <a:latin typeface="Times New Roman" panose="02020603050405020304" pitchFamily="18" charset="0"/>
                <a:ea typeface="Garet Bold"/>
                <a:cs typeface="Times New Roman" panose="02020603050405020304" pitchFamily="18" charset="0"/>
                <a:sym typeface="Garet Bold"/>
              </a:rPr>
              <a:t>Page:7</a:t>
            </a:r>
          </a:p>
        </p:txBody>
      </p:sp>
    </p:spTree>
    <p:extLst>
      <p:ext uri="{BB962C8B-B14F-4D97-AF65-F5344CB8AC3E}">
        <p14:creationId xmlns:p14="http://schemas.microsoft.com/office/powerpoint/2010/main" val="2542369473"/>
      </p:ext>
    </p:extLst>
  </p:cSld>
  <p:clrMapOvr>
    <a:masterClrMapping/>
  </p:clrMapOvr>
  <p:transition spd="slow">
    <p:cover dir="l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572</TotalTime>
  <Words>1311</Words>
  <Application>Microsoft Office PowerPoint</Application>
  <PresentationFormat>Custom</PresentationFormat>
  <Paragraphs>194</Paragraphs>
  <Slides>22</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Bahnschrift</vt:lpstr>
      <vt:lpstr>Calibri</vt:lpstr>
      <vt:lpstr>Crimson Pro Bold</vt:lpstr>
      <vt:lpstr>Garet</vt:lpstr>
      <vt:lpstr>Garet Bold</vt:lpstr>
      <vt:lpstr>Open Sans</vt:lpstr>
      <vt:lpstr>Poppins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Business Strategy Presentation</dc:title>
  <dc:creator>prati sanghvi</dc:creator>
  <cp:lastModifiedBy>vg052292@gmail.com</cp:lastModifiedBy>
  <cp:revision>27</cp:revision>
  <dcterms:created xsi:type="dcterms:W3CDTF">2006-08-16T00:00:00Z</dcterms:created>
  <dcterms:modified xsi:type="dcterms:W3CDTF">2024-12-29T07:53:40Z</dcterms:modified>
  <dc:identifier>DAGaMK7FI4U</dc:identifier>
</cp:coreProperties>
</file>